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6" r:id="rId5"/>
    <p:sldId id="330" r:id="rId6"/>
    <p:sldId id="257" r:id="rId7"/>
    <p:sldId id="258" r:id="rId8"/>
    <p:sldId id="259" r:id="rId9"/>
    <p:sldId id="360" r:id="rId10"/>
    <p:sldId id="359" r:id="rId11"/>
    <p:sldId id="263" r:id="rId12"/>
    <p:sldId id="361" r:id="rId13"/>
    <p:sldId id="262" r:id="rId14"/>
    <p:sldId id="260" r:id="rId15"/>
    <p:sldId id="362" r:id="rId16"/>
    <p:sldId id="261" r:id="rId17"/>
    <p:sldId id="264" r:id="rId18"/>
    <p:sldId id="301" r:id="rId19"/>
    <p:sldId id="328" r:id="rId20"/>
    <p:sldId id="357" r:id="rId21"/>
    <p:sldId id="358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3" r:id="rId33"/>
    <p:sldId id="344" r:id="rId34"/>
    <p:sldId id="345" r:id="rId35"/>
    <p:sldId id="346" r:id="rId36"/>
    <p:sldId id="347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266" r:id="rId46"/>
    <p:sldId id="32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BEA86-E72D-3D4B-B026-BFF56AF6F383}" v="51" dt="2022-09-16T13:32:12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6T13:15:42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2271 87 13656,'0'-9'-830,"0"1"1,0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6T13:19:30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3494 3300 10447,'2'-10'5570,"3"4"-6234,-3-3-4532,14 7 5196,-14-6 0,6 8 0,-8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6T13:19:32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525 610 7690,'-6'-11'794,"0"-1"0,0 6 0,6-6 715,0-1 1,0 3-1250,0-1-2138,0 7 0,2-2 1878,4 12 0,4 3 0,7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6T13:20:39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784 979 8189,'0'-18'307,"0"1"1,0 5 1633,0 1-1591,0-1 1,2 2-616,4 4 1,-2 4-510,7 2 1,-7 8 773,2 4 0,-4 3 0,-2 3 0</inkml:trace>
  <inkml:trace contextRef="#ctx0" brushRef="#br0" timeOffset="2041">2007 577 8018,'-12'-6'463,"0"0"0,8-7 433,-1 1-716,3-3 0,4 3 0,3 0 1,9-1-83,7-3 0,1-1 0,7-1 0,0 1-156,-2-1 0,6 3 1,-4 1-1,2 3-485,-2-3 0,2 1 0,-5-1 543,1 2 0,2 1 0,6-7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6T13:23:21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2969 157 7857,'8'-9'1499,"-6"1"-2460,6 8 961,-8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6T13:24:31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4838 3546 7854,'-17'0'616,"7"0"-616,2 0 0,1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6T13:26:46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191 222 8785,'-53'-53'0,"5"3"0,7 5 0,14 10 141,11 10 1,10 13 0,12 10-1,8 10-221,7 10 80,6 19 0,16-1 0,2 17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6T13:32:12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18 7840,'-18'0'0,"3"-2"-918,3-4 951,4 4 0,16-5 0,4 7 0,5 0-53,6 0 0,-3 0 0,3 2 83,-3 3-63,-3-3 1,-1 14-1,-3-6 1,-3 1-1,-2 1 0,5-1 0,-3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E9A0C-C06F-4BBF-B0F5-2CA1DB29E484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F2510-F75F-455A-A5C7-FA3E50A36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43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Hierarchical clustering based upon </a:t>
            </a:r>
            <a:r>
              <a:rPr lang="en-GB" dirty="0" err="1"/>
              <a:t>Tanimoto</a:t>
            </a:r>
            <a:r>
              <a:rPr lang="en-GB" dirty="0"/>
              <a:t> coefficient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C1C34-3DF8-4E9B-8ADC-9AC6896ABFB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35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reduction</a:t>
            </a:r>
            <a:r>
              <a:rPr lang="en-GB" baseline="0" dirty="0"/>
              <a:t> will be biased here, because we purposely selected for drugs that reduce aggression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C1C34-3DF8-4E9B-8ADC-9AC6896ABFB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430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concentration used – much less than in other</a:t>
            </a:r>
            <a:r>
              <a:rPr lang="en-GB" baseline="0" dirty="0"/>
              <a:t> published studies (compare 100 </a:t>
            </a:r>
            <a:r>
              <a:rPr lang="en-GB" baseline="0" dirty="0" err="1"/>
              <a:t>uM</a:t>
            </a:r>
            <a:r>
              <a:rPr lang="en-GB" baseline="0" dirty="0"/>
              <a:t> to 520 </a:t>
            </a:r>
            <a:r>
              <a:rPr lang="en-GB" baseline="0" dirty="0" err="1"/>
              <a:t>uM</a:t>
            </a:r>
            <a:r>
              <a:rPr lang="en-GB" baseline="0" dirty="0"/>
              <a:t>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C1C34-3DF8-4E9B-8ADC-9AC6896ABFB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2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Paraxanthine</a:t>
            </a:r>
            <a:r>
              <a:rPr lang="en-GB" baseline="0" dirty="0"/>
              <a:t> is major metabolite; theobromine and theophylline is also produced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8161-E722-4AB9-950F-A09D1ED66F2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50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caffeine could only function through being metabolised to</a:t>
            </a:r>
            <a:r>
              <a:rPr lang="en-GB" baseline="0" dirty="0"/>
              <a:t> paraxanthine…? Interesting possibility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C1C34-3DF8-4E9B-8ADC-9AC6896ABFB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54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58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64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74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3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51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64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9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6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92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88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57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7A070-570C-44B4-B442-54A824F12C1B}" type="datetimeFigureOut">
              <a:rPr lang="en-GB" smtClean="0"/>
              <a:t>16/09/2022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BBFE4-2F77-4C8D-A847-D68C628F13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53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whjn1@le.ac.uk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bEgygtbEo2A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emf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50.png"/><Relationship Id="rId3" Type="http://schemas.openxmlformats.org/officeDocument/2006/relationships/image" Target="../media/image43.emf"/><Relationship Id="rId7" Type="http://schemas.openxmlformats.org/officeDocument/2006/relationships/image" Target="../media/image47.jpeg"/><Relationship Id="rId12" Type="http://schemas.openxmlformats.org/officeDocument/2006/relationships/customXml" Target="../ink/ink4.xm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11" Type="http://schemas.openxmlformats.org/officeDocument/2006/relationships/image" Target="../media/image49.png"/><Relationship Id="rId5" Type="http://schemas.openxmlformats.org/officeDocument/2006/relationships/image" Target="../media/image45.emf"/><Relationship Id="rId10" Type="http://schemas.openxmlformats.org/officeDocument/2006/relationships/customXml" Target="../ink/ink3.xml"/><Relationship Id="rId4" Type="http://schemas.openxmlformats.org/officeDocument/2006/relationships/image" Target="../media/image44.emf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png"/><Relationship Id="rId5" Type="http://schemas.openxmlformats.org/officeDocument/2006/relationships/image" Target="../media/image51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5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5" Type="http://schemas.openxmlformats.org/officeDocument/2006/relationships/image" Target="../media/image57.png"/><Relationship Id="rId4" Type="http://schemas.openxmlformats.org/officeDocument/2006/relationships/customXml" Target="../ink/ink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customXml" Target="../ink/ink7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3.png"/><Relationship Id="rId5" Type="http://schemas.openxmlformats.org/officeDocument/2006/relationships/image" Target="../media/image72.wmf"/><Relationship Id="rId4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2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79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oleObject" Target="../embeddings/oleObject11.bin"/><Relationship Id="rId7" Type="http://schemas.openxmlformats.org/officeDocument/2006/relationships/customXml" Target="../ink/ink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0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8128" y="97272"/>
            <a:ext cx="10515600" cy="1325563"/>
          </a:xfrm>
        </p:spPr>
        <p:txBody>
          <a:bodyPr/>
          <a:lstStyle/>
          <a:p>
            <a:r>
              <a:rPr lang="en-GB" dirty="0"/>
              <a:t>Introduction to Neuroscience Futures</a:t>
            </a:r>
          </a:p>
        </p:txBody>
      </p:sp>
      <p:pic>
        <p:nvPicPr>
          <p:cNvPr id="13314" name="Picture 2" descr="Neuroscience&amp;#39;s roots make exciting and terrifying futures possible -  Century of Science | Science 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9" y="1650124"/>
            <a:ext cx="10152528" cy="37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427" y="5106700"/>
            <a:ext cx="1600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68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78800"/>
            <a:ext cx="11270673" cy="1325563"/>
          </a:xfrm>
        </p:spPr>
        <p:txBody>
          <a:bodyPr/>
          <a:lstStyle/>
          <a:p>
            <a:r>
              <a:rPr lang="en-GB" dirty="0"/>
              <a:t>Topic folder also contain suggested reading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2089" y="1225860"/>
            <a:ext cx="103470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Some papers will be used for group presentations (more about this later!)</a:t>
            </a:r>
          </a:p>
          <a:p>
            <a:endParaRPr lang="en-GB" sz="2200" dirty="0"/>
          </a:p>
          <a:p>
            <a:r>
              <a:rPr lang="en-GB" sz="2200" dirty="0"/>
              <a:t>Others provide (optional) background reading for general interest and talk preparation</a:t>
            </a:r>
          </a:p>
          <a:p>
            <a:endParaRPr lang="en-GB" sz="2200" dirty="0"/>
          </a:p>
          <a:p>
            <a:r>
              <a:rPr lang="en-GB" sz="2200" dirty="0"/>
              <a:t>Other sources of information: PubMed, Web of Science, Google Scholar, Wikipedia (?)</a:t>
            </a:r>
          </a:p>
          <a:p>
            <a:endParaRPr lang="en-GB" sz="2200" dirty="0"/>
          </a:p>
          <a:p>
            <a:r>
              <a:rPr lang="en-GB" sz="2200" dirty="0"/>
              <a:t>Podcasts, </a:t>
            </a:r>
            <a:r>
              <a:rPr lang="en-GB" sz="2200" dirty="0" err="1"/>
              <a:t>Youtube</a:t>
            </a:r>
            <a:r>
              <a:rPr lang="en-GB" sz="2200" dirty="0"/>
              <a:t> videos, TED talks….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45" y="4355322"/>
            <a:ext cx="3526415" cy="23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672" y="41854"/>
            <a:ext cx="10515600" cy="1325563"/>
          </a:xfrm>
        </p:spPr>
        <p:txBody>
          <a:bodyPr/>
          <a:lstStyle/>
          <a:p>
            <a:r>
              <a:rPr lang="en-GB" dirty="0"/>
              <a:t>Module assessment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616" y="1210474"/>
            <a:ext cx="1025332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Each topic will end with group presentations of a paper (</a:t>
            </a:r>
            <a:r>
              <a:rPr lang="en-GB" sz="2400" b="1" dirty="0"/>
              <a:t>you choose which paper</a:t>
            </a:r>
          </a:p>
          <a:p>
            <a:r>
              <a:rPr lang="en-GB" sz="2400" b="1" dirty="0"/>
              <a:t>out of a choice of three</a:t>
            </a:r>
            <a:r>
              <a:rPr lang="en-GB" sz="2400" dirty="0"/>
              <a:t>)</a:t>
            </a:r>
          </a:p>
          <a:p>
            <a:endParaRPr lang="en-GB" sz="2400" dirty="0"/>
          </a:p>
          <a:p>
            <a:r>
              <a:rPr lang="en-GB" sz="2400" dirty="0"/>
              <a:t>Each group presentation will be awarded a grade: 1</a:t>
            </a:r>
            <a:r>
              <a:rPr lang="en-GB" sz="2400" baseline="30000" dirty="0"/>
              <a:t>st</a:t>
            </a:r>
            <a:r>
              <a:rPr lang="en-GB" sz="2400" dirty="0"/>
              <a:t> presentation is formative</a:t>
            </a:r>
          </a:p>
          <a:p>
            <a:r>
              <a:rPr lang="en-GB" sz="2400" dirty="0"/>
              <a:t>(you can practise!). The next three presentations each make 33% of final mark</a:t>
            </a:r>
          </a:p>
          <a:p>
            <a:endParaRPr lang="en-GB" sz="2400" dirty="0"/>
          </a:p>
          <a:p>
            <a:r>
              <a:rPr lang="en-GB" sz="2400" dirty="0"/>
              <a:t>Presentations will be marked based upon information content, clarity of slides </a:t>
            </a:r>
          </a:p>
          <a:p>
            <a:r>
              <a:rPr lang="en-GB" sz="2400" dirty="0"/>
              <a:t>Individual mark for presentation style</a:t>
            </a:r>
          </a:p>
          <a:p>
            <a:endParaRPr lang="en-GB" sz="2400" dirty="0"/>
          </a:p>
          <a:p>
            <a:r>
              <a:rPr lang="en-GB" sz="2400" dirty="0"/>
              <a:t>Each talk should be max. 10 min with 5 min for questions</a:t>
            </a:r>
          </a:p>
          <a:p>
            <a:endParaRPr lang="en-GB" sz="2400" dirty="0"/>
          </a:p>
          <a:p>
            <a:r>
              <a:rPr lang="en-GB" sz="2400" dirty="0"/>
              <a:t>Please email slides to me (</a:t>
            </a:r>
            <a:r>
              <a:rPr lang="en-GB" sz="2400" dirty="0">
                <a:hlinkClick r:id="rId2"/>
              </a:rPr>
              <a:t>whjn1@le.ac.uk</a:t>
            </a:r>
            <a:r>
              <a:rPr lang="en-GB" sz="2400" dirty="0"/>
              <a:t> ) before the presentation day</a:t>
            </a:r>
          </a:p>
          <a:p>
            <a:endParaRPr lang="en-GB" sz="2400" b="1" dirty="0"/>
          </a:p>
          <a:p>
            <a:r>
              <a:rPr lang="en-GB" sz="2400" b="1" dirty="0"/>
              <a:t>A marking scheme is available on Teams site</a:t>
            </a:r>
          </a:p>
        </p:txBody>
      </p:sp>
    </p:spTree>
    <p:extLst>
      <p:ext uri="{BB962C8B-B14F-4D97-AF65-F5344CB8AC3E}">
        <p14:creationId xmlns:p14="http://schemas.microsoft.com/office/powerpoint/2010/main" val="2080120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3" y="702085"/>
            <a:ext cx="11850754" cy="6020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040" y="588579"/>
            <a:ext cx="12086897" cy="662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04"/>
            <a:ext cx="10515600" cy="1325563"/>
          </a:xfrm>
        </p:spPr>
        <p:txBody>
          <a:bodyPr/>
          <a:lstStyle/>
          <a:p>
            <a:r>
              <a:rPr lang="en-GB" dirty="0"/>
              <a:t>Marking scheme for presentations</a:t>
            </a:r>
          </a:p>
        </p:txBody>
      </p:sp>
      <p:sp>
        <p:nvSpPr>
          <p:cNvPr id="5" name="Oval 4"/>
          <p:cNvSpPr/>
          <p:nvPr/>
        </p:nvSpPr>
        <p:spPr>
          <a:xfrm>
            <a:off x="2" y="4971394"/>
            <a:ext cx="1439918" cy="7777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10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2618"/>
            <a:ext cx="10515600" cy="1325563"/>
          </a:xfrm>
        </p:spPr>
        <p:txBody>
          <a:bodyPr/>
          <a:lstStyle/>
          <a:p>
            <a:r>
              <a:rPr lang="en-GB" dirty="0"/>
              <a:t>Presentation groups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152434"/>
            <a:ext cx="65964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Group 1</a:t>
            </a:r>
            <a:r>
              <a:rPr lang="en-GB" sz="2200" dirty="0"/>
              <a:t>:</a:t>
            </a:r>
            <a:endParaRPr lang="en-GB" sz="2200" b="1" dirty="0"/>
          </a:p>
          <a:p>
            <a:endParaRPr lang="en-GB" sz="2200" b="1" dirty="0"/>
          </a:p>
          <a:p>
            <a:r>
              <a:rPr lang="en-GB" sz="2200" b="1" dirty="0"/>
              <a:t>Group 2</a:t>
            </a:r>
            <a:r>
              <a:rPr lang="en-GB" sz="2200" dirty="0"/>
              <a:t>:</a:t>
            </a:r>
            <a:endParaRPr lang="en-GB" sz="2200" b="1" dirty="0"/>
          </a:p>
          <a:p>
            <a:endParaRPr lang="en-GB" sz="2200" b="1" dirty="0"/>
          </a:p>
          <a:p>
            <a:r>
              <a:rPr lang="en-GB" sz="2200" b="1" dirty="0"/>
              <a:t>Group 3</a:t>
            </a:r>
            <a:r>
              <a:rPr lang="en-GB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6514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2619"/>
            <a:ext cx="10515600" cy="1325563"/>
          </a:xfrm>
        </p:spPr>
        <p:txBody>
          <a:bodyPr/>
          <a:lstStyle/>
          <a:p>
            <a:r>
              <a:rPr lang="en-GB" dirty="0"/>
              <a:t>Zebrafish – a Hungarian model organism!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1228436"/>
            <a:ext cx="591886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George </a:t>
            </a:r>
            <a:r>
              <a:rPr lang="en-GB" sz="2200" dirty="0" err="1"/>
              <a:t>Streisinger</a:t>
            </a:r>
            <a:r>
              <a:rPr lang="en-GB" sz="2200" dirty="0"/>
              <a:t> – Budapest and Oregon!</a:t>
            </a:r>
          </a:p>
          <a:p>
            <a:endParaRPr lang="en-GB" sz="2200" dirty="0"/>
          </a:p>
          <a:p>
            <a:r>
              <a:rPr lang="en-GB" sz="2200" dirty="0"/>
              <a:t>First to establish zebrafish as a model organism</a:t>
            </a:r>
          </a:p>
          <a:p>
            <a:endParaRPr lang="en-GB" sz="2200" dirty="0"/>
          </a:p>
          <a:p>
            <a:r>
              <a:rPr lang="en-GB" sz="2200" dirty="0"/>
              <a:t>ZF are easy to keep in the lab</a:t>
            </a:r>
          </a:p>
          <a:p>
            <a:endParaRPr lang="en-GB" sz="2200" dirty="0"/>
          </a:p>
          <a:p>
            <a:r>
              <a:rPr lang="en-GB" sz="2200" dirty="0"/>
              <a:t>Small, develop quickly, transparent at larval stages</a:t>
            </a:r>
          </a:p>
          <a:p>
            <a:endParaRPr lang="en-GB" sz="2200" dirty="0"/>
          </a:p>
          <a:p>
            <a:r>
              <a:rPr lang="en-GB" sz="2200" dirty="0"/>
              <a:t>Genetically </a:t>
            </a:r>
            <a:r>
              <a:rPr lang="en-GB" sz="2200" dirty="0" err="1"/>
              <a:t>manipulatable</a:t>
            </a:r>
            <a:endParaRPr lang="en-GB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306" y="1422487"/>
            <a:ext cx="1790700" cy="2562225"/>
          </a:xfrm>
          <a:prstGeom prst="rect">
            <a:avLst/>
          </a:prstGeom>
        </p:spPr>
      </p:pic>
      <p:pic>
        <p:nvPicPr>
          <p:cNvPr id="5124" name="Picture 4" descr="https://lh3.googleusercontent.com/ZB_vY8OrgjoDh9xDIvl2qgqZAK53cBp6Z5JykRHe05M2xW6rX8pEs6bEKgBzC0k8XuyXfS28YDl_ipDerAHaA0zvwJlLrmGLOIDxc3UlGADAAROhh1dYoNkjYf33nGhrzh0Q3M6KRgOlraXw-VBSAJGbnjXRVCEwo09CgDycyrEFLrrwGwbBEYwJ-DibhLP02Q2PKmO7_gk69DkBz2_ZsN47eibFd3Twae-vSw3ImGqW5l62ZJ-w3j4cUgTRIQS4NKPsk6zOgH9cF4gvWeW2wznTFQXvUVsDakIP-KSZV50z-DfFPh4IHep6czkWdr8YDrkYpMP8c9x3yufPSAWJYYkkJc9pDhQgJ242BGPJLWQm94pSV0wvWivI19oVKSdtzehdfkPGe3XZjN5ZPAeATVauadwtxeJNBtQkFtM3m6tRlolEqjR7L_Wpo8ynvqEjgdCyWo2-nQzui08yegw2COFbfwKKtMtWNcQgdx_mU9xXRtniVZbk1myFyPuDdi3T8amb2ITmQurMjMaR51PJ6bqa8flweH98WwQAbYu-0v6SHAfx_nqaLNDPxEvB8V7cRYNGm6-FuX9Stz-VLXok5hw0BVM7PZ_1Yynn6SQgPFOOx8cnJUAoSAV8KNRZpp_VFK7O0KVQ6nRukgduxB-T_yIKohj3231X8yNnFSeHUFA1ISNCiENBOXeWbqathcNqKjAwsqX_X99bhBgJ-8LU7ZgT=w650-h866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306" y="4172607"/>
            <a:ext cx="1804394" cy="240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770" y="3984712"/>
            <a:ext cx="3757512" cy="22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56309" y="821768"/>
            <a:ext cx="8155594" cy="5560633"/>
            <a:chOff x="311691" y="451373"/>
            <a:chExt cx="8155594" cy="6116696"/>
          </a:xfrm>
        </p:grpSpPr>
        <p:pic>
          <p:nvPicPr>
            <p:cNvPr id="26626" name="Picture 2" descr="Image result for zebrafish developm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91" y="451373"/>
              <a:ext cx="8155594" cy="611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635299" y="5319132"/>
              <a:ext cx="4527394" cy="1193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80946" y="692435"/>
              <a:ext cx="7114478" cy="489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23385" y="841664"/>
              <a:ext cx="3144189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4144"/>
            <a:ext cx="10515600" cy="1325563"/>
          </a:xfrm>
        </p:spPr>
        <p:txBody>
          <a:bodyPr/>
          <a:lstStyle/>
          <a:p>
            <a:r>
              <a:rPr lang="en-GB" dirty="0"/>
              <a:t>Zebrafish (</a:t>
            </a:r>
            <a:r>
              <a:rPr lang="en-GB" i="1" dirty="0"/>
              <a:t>Danio </a:t>
            </a:r>
            <a:r>
              <a:rPr lang="en-GB" i="1" dirty="0" err="1"/>
              <a:t>rerio</a:t>
            </a:r>
            <a:r>
              <a:rPr lang="en-GB" dirty="0"/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491" y="1034473"/>
            <a:ext cx="3602182" cy="305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bEgygtbEo2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287071" y="2355273"/>
            <a:ext cx="3498530" cy="19679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40042" y="5247004"/>
            <a:ext cx="615379" cy="1135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39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841" y="1164879"/>
            <a:ext cx="3114675" cy="4162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31405" y="133815"/>
            <a:ext cx="267629" cy="43601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429680" y="1052978"/>
            <a:ext cx="3631648" cy="130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788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Zebrafish as a model organism</a:t>
            </a:r>
          </a:p>
        </p:txBody>
      </p:sp>
      <p:sp>
        <p:nvSpPr>
          <p:cNvPr id="9" name="Rectangle 8"/>
          <p:cNvSpPr/>
          <p:nvPr/>
        </p:nvSpPr>
        <p:spPr>
          <a:xfrm>
            <a:off x="8913841" y="4359564"/>
            <a:ext cx="85193" cy="960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267628" y="1024345"/>
            <a:ext cx="885197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Zebrafish are small, easy to breed and can be manipulated genetically</a:t>
            </a:r>
          </a:p>
          <a:p>
            <a:endParaRPr lang="en-GB" sz="2400" dirty="0"/>
          </a:p>
          <a:p>
            <a:r>
              <a:rPr lang="en-GB" sz="2400" dirty="0"/>
              <a:t>Standard behaviour tests have been established</a:t>
            </a:r>
          </a:p>
          <a:p>
            <a:endParaRPr lang="en-GB" sz="2400" dirty="0"/>
          </a:p>
          <a:p>
            <a:r>
              <a:rPr lang="en-GB" sz="2400" dirty="0"/>
              <a:t>Gene expression can be measured by </a:t>
            </a:r>
            <a:r>
              <a:rPr lang="en-GB" sz="2400" dirty="0" err="1"/>
              <a:t>RNAseq</a:t>
            </a:r>
            <a:r>
              <a:rPr lang="en-GB" sz="2400" dirty="0"/>
              <a:t>, in situ hybridisation</a:t>
            </a:r>
          </a:p>
          <a:p>
            <a:endParaRPr lang="en-GB" sz="2400" dirty="0"/>
          </a:p>
          <a:p>
            <a:r>
              <a:rPr lang="en-GB" sz="2400" dirty="0"/>
              <a:t>Immunohistochemistry can be used to localise proteins</a:t>
            </a:r>
          </a:p>
          <a:p>
            <a:endParaRPr lang="en-GB" sz="2400" dirty="0"/>
          </a:p>
          <a:p>
            <a:r>
              <a:rPr lang="en-GB" sz="2400" dirty="0" err="1"/>
              <a:t>Transgenesis</a:t>
            </a:r>
            <a:r>
              <a:rPr lang="en-GB" sz="2400" dirty="0"/>
              <a:t> can locate proteins or manipulate their function</a:t>
            </a:r>
          </a:p>
          <a:p>
            <a:endParaRPr lang="en-GB" sz="2400" dirty="0"/>
          </a:p>
          <a:p>
            <a:r>
              <a:rPr lang="en-GB" sz="2400" dirty="0"/>
              <a:t>Genes can be over-expressed or knocked out</a:t>
            </a:r>
          </a:p>
          <a:p>
            <a:endParaRPr lang="en-GB" sz="2400" dirty="0"/>
          </a:p>
          <a:p>
            <a:r>
              <a:rPr lang="en-GB" sz="2400" dirty="0" err="1"/>
              <a:t>Optogenetics</a:t>
            </a:r>
            <a:r>
              <a:rPr lang="en-GB" sz="2400" dirty="0"/>
              <a:t> to investigate the function of neural circuits </a:t>
            </a:r>
          </a:p>
          <a:p>
            <a:endParaRPr lang="en-GB" sz="2400" dirty="0"/>
          </a:p>
          <a:p>
            <a:r>
              <a:rPr lang="en-GB" sz="2400" dirty="0"/>
              <a:t>Screens for drugs  to alter behaviour</a:t>
            </a:r>
          </a:p>
        </p:txBody>
      </p:sp>
    </p:spTree>
    <p:extLst>
      <p:ext uri="{BB962C8B-B14F-4D97-AF65-F5344CB8AC3E}">
        <p14:creationId xmlns:p14="http://schemas.microsoft.com/office/powerpoint/2010/main" val="4201179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841" y="1164879"/>
            <a:ext cx="3114675" cy="4162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31405" y="133815"/>
            <a:ext cx="267629" cy="43601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429680" y="1052978"/>
            <a:ext cx="3631648" cy="130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788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Zebrafish as a model organism</a:t>
            </a:r>
          </a:p>
        </p:txBody>
      </p:sp>
      <p:sp>
        <p:nvSpPr>
          <p:cNvPr id="9" name="Rectangle 8"/>
          <p:cNvSpPr/>
          <p:nvPr/>
        </p:nvSpPr>
        <p:spPr>
          <a:xfrm>
            <a:off x="8913841" y="4359564"/>
            <a:ext cx="85193" cy="960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267628" y="1024345"/>
            <a:ext cx="885197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Zebrafish are small, easy to breed and can be manipulated genetically</a:t>
            </a:r>
          </a:p>
          <a:p>
            <a:endParaRPr lang="en-GB" sz="2400" dirty="0"/>
          </a:p>
          <a:p>
            <a:r>
              <a:rPr lang="en-GB" sz="2400" dirty="0"/>
              <a:t>Standard behaviour tests have been established</a:t>
            </a:r>
          </a:p>
          <a:p>
            <a:endParaRPr lang="en-GB" sz="2400" dirty="0"/>
          </a:p>
          <a:p>
            <a:r>
              <a:rPr lang="en-GB" sz="2400" dirty="0"/>
              <a:t>Gene expression can be measured by </a:t>
            </a:r>
            <a:r>
              <a:rPr lang="en-GB" sz="2400" dirty="0" err="1"/>
              <a:t>RNAseq</a:t>
            </a:r>
            <a:r>
              <a:rPr lang="en-GB" sz="2400" dirty="0"/>
              <a:t>, in situ hybridisation</a:t>
            </a:r>
          </a:p>
          <a:p>
            <a:endParaRPr lang="en-GB" sz="2400" dirty="0"/>
          </a:p>
          <a:p>
            <a:r>
              <a:rPr lang="en-GB" sz="2400" dirty="0"/>
              <a:t>Immunohistochemistry can be used to localise proteins</a:t>
            </a:r>
          </a:p>
          <a:p>
            <a:endParaRPr lang="en-GB" sz="2400" dirty="0"/>
          </a:p>
          <a:p>
            <a:r>
              <a:rPr lang="en-GB" sz="2400" dirty="0" err="1"/>
              <a:t>Transgenesis</a:t>
            </a:r>
            <a:r>
              <a:rPr lang="en-GB" sz="2400" dirty="0"/>
              <a:t> can locate proteins or manipulate their function</a:t>
            </a:r>
          </a:p>
          <a:p>
            <a:endParaRPr lang="en-GB" sz="2400" dirty="0"/>
          </a:p>
          <a:p>
            <a:r>
              <a:rPr lang="en-GB" sz="2400" dirty="0"/>
              <a:t>Genes can be over-expressed or knocked out</a:t>
            </a:r>
          </a:p>
          <a:p>
            <a:endParaRPr lang="en-GB" sz="2400" dirty="0"/>
          </a:p>
          <a:p>
            <a:r>
              <a:rPr lang="en-GB" sz="2400" dirty="0" err="1"/>
              <a:t>Optogenetics</a:t>
            </a:r>
            <a:r>
              <a:rPr lang="en-GB" sz="2400" dirty="0"/>
              <a:t> to investigate the function of neural circuits </a:t>
            </a:r>
          </a:p>
          <a:p>
            <a:endParaRPr lang="en-GB" sz="2400" dirty="0"/>
          </a:p>
          <a:p>
            <a:r>
              <a:rPr lang="en-GB" sz="2400" b="1" dirty="0"/>
              <a:t>Screens for drugs  to alter behaviour</a:t>
            </a:r>
          </a:p>
        </p:txBody>
      </p:sp>
    </p:spTree>
    <p:extLst>
      <p:ext uri="{BB962C8B-B14F-4D97-AF65-F5344CB8AC3E}">
        <p14:creationId xmlns:p14="http://schemas.microsoft.com/office/powerpoint/2010/main" val="1204066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2323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Questions about the module?</a:t>
            </a:r>
          </a:p>
        </p:txBody>
      </p:sp>
    </p:spTree>
    <p:extLst>
      <p:ext uri="{BB962C8B-B14F-4D97-AF65-F5344CB8AC3E}">
        <p14:creationId xmlns:p14="http://schemas.microsoft.com/office/powerpoint/2010/main" val="244339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32794" y="1194479"/>
            <a:ext cx="8611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Aggression is an adaptive behaviour used to gain territory, protect offspring and fight for resources</a:t>
            </a:r>
          </a:p>
          <a:p>
            <a:endParaRPr lang="en-GB" sz="2200" dirty="0"/>
          </a:p>
          <a:p>
            <a:r>
              <a:rPr lang="en-GB" sz="2200" dirty="0"/>
              <a:t>Maladaptive aggression can lead to injury or death</a:t>
            </a:r>
          </a:p>
          <a:p>
            <a:endParaRPr lang="en-GB" sz="2200" dirty="0"/>
          </a:p>
          <a:p>
            <a:r>
              <a:rPr lang="en-GB" sz="2200" dirty="0"/>
              <a:t>In humans, aggression is a symptom of psychiatric disorders including </a:t>
            </a:r>
          </a:p>
          <a:p>
            <a:r>
              <a:rPr lang="en-GB" sz="2200" dirty="0"/>
              <a:t>attention-deficit/hyperactivity disorder and conduct disorder</a:t>
            </a:r>
          </a:p>
          <a:p>
            <a:endParaRPr lang="en-GB" sz="2200" dirty="0"/>
          </a:p>
          <a:p>
            <a:r>
              <a:rPr lang="en-GB" sz="2200" dirty="0"/>
              <a:t>Current drug treatments are poor and may have unwanted side-effects</a:t>
            </a:r>
          </a:p>
        </p:txBody>
      </p:sp>
      <p:pic>
        <p:nvPicPr>
          <p:cNvPr id="16386" name="Picture 2" descr="Image result for drug trea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062" y="5085423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9" y="5828211"/>
            <a:ext cx="2697493" cy="808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794" y="29503"/>
            <a:ext cx="10515600" cy="1325563"/>
          </a:xfrm>
        </p:spPr>
        <p:txBody>
          <a:bodyPr/>
          <a:lstStyle/>
          <a:p>
            <a:r>
              <a:rPr lang="en-GB" dirty="0"/>
              <a:t>Screening for novel aggression therapeutics</a:t>
            </a:r>
          </a:p>
        </p:txBody>
      </p:sp>
    </p:spTree>
    <p:extLst>
      <p:ext uri="{BB962C8B-B14F-4D97-AF65-F5344CB8AC3E}">
        <p14:creationId xmlns:p14="http://schemas.microsoft.com/office/powerpoint/2010/main" val="393827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854"/>
            <a:ext cx="10515600" cy="1325563"/>
          </a:xfrm>
        </p:spPr>
        <p:txBody>
          <a:bodyPr/>
          <a:lstStyle/>
          <a:p>
            <a:r>
              <a:rPr lang="en-GB" dirty="0"/>
              <a:t>Dr Will Norton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237672"/>
            <a:ext cx="108365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Associate Professor of Animal Biology at the University of Leicester; Honorary Professor at ELTE</a:t>
            </a:r>
          </a:p>
          <a:p>
            <a:endParaRPr lang="en-GB" sz="2400" dirty="0"/>
          </a:p>
          <a:p>
            <a:r>
              <a:rPr lang="en-GB" sz="2400" dirty="0"/>
              <a:t>BSc (Neuroscience) at University of Sheffield</a:t>
            </a:r>
          </a:p>
          <a:p>
            <a:endParaRPr lang="en-GB" sz="2400" dirty="0"/>
          </a:p>
          <a:p>
            <a:r>
              <a:rPr lang="en-GB" sz="2400" dirty="0"/>
              <a:t>PhD (Developmental Neuroscience) at University </a:t>
            </a:r>
          </a:p>
          <a:p>
            <a:r>
              <a:rPr lang="en-GB" sz="2400" dirty="0"/>
              <a:t>College London</a:t>
            </a:r>
          </a:p>
          <a:p>
            <a:endParaRPr lang="en-GB" sz="2400" dirty="0"/>
          </a:p>
          <a:p>
            <a:r>
              <a:rPr lang="en-GB" sz="2400" dirty="0"/>
              <a:t>Postdoctoral Research EMBL Heidelberg, Helmholtz </a:t>
            </a:r>
          </a:p>
          <a:p>
            <a:r>
              <a:rPr lang="en-GB" sz="2400" dirty="0"/>
              <a:t>Centre Munich, CNRS, Gif/Yvette</a:t>
            </a:r>
          </a:p>
          <a:p>
            <a:endParaRPr lang="en-GB" sz="2400" dirty="0"/>
          </a:p>
          <a:p>
            <a:r>
              <a:rPr lang="en-GB" sz="2400" dirty="0"/>
              <a:t>Worked in Leicester since 2012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049" y="2279456"/>
            <a:ext cx="3321268" cy="398552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583917" y="5013434"/>
            <a:ext cx="73572" cy="735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27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1980" y="1132163"/>
            <a:ext cx="85127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cs typeface="Arial" panose="020B0604020202020204" pitchFamily="34" charset="0"/>
              </a:rPr>
              <a:t>Designed a phenotype-based screen to examine </a:t>
            </a:r>
            <a:r>
              <a:rPr lang="en-GB" sz="2200" b="1" dirty="0">
                <a:cs typeface="Arial" panose="020B0604020202020204" pitchFamily="34" charset="0"/>
              </a:rPr>
              <a:t>110 novel</a:t>
            </a:r>
            <a:r>
              <a:rPr lang="en-GB" sz="2200" dirty="0">
                <a:cs typeface="Arial" panose="020B0604020202020204" pitchFamily="34" charset="0"/>
              </a:rPr>
              <a:t> </a:t>
            </a:r>
            <a:r>
              <a:rPr lang="en-GB" sz="2200" b="1" dirty="0">
                <a:cs typeface="Arial" panose="020B0604020202020204" pitchFamily="34" charset="0"/>
              </a:rPr>
              <a:t>drugs </a:t>
            </a:r>
            <a:r>
              <a:rPr lang="en-GB" sz="2200" dirty="0">
                <a:cs typeface="Arial" panose="020B0604020202020204" pitchFamily="34" charset="0"/>
              </a:rPr>
              <a:t>that reduce mirror aggression but not other behaviours</a:t>
            </a:r>
          </a:p>
          <a:p>
            <a:endParaRPr lang="en-GB" sz="2200" b="1" dirty="0">
              <a:cs typeface="Arial" panose="020B0604020202020204" pitchFamily="34" charset="0"/>
            </a:endParaRPr>
          </a:p>
          <a:p>
            <a:r>
              <a:rPr lang="en-GB" sz="2200" dirty="0">
                <a:cs typeface="Arial" panose="020B0604020202020204" pitchFamily="34" charset="0"/>
              </a:rPr>
              <a:t>Biased screen based upon drugs identified by literature search</a:t>
            </a:r>
          </a:p>
          <a:p>
            <a:endParaRPr lang="en-GB" sz="2200" dirty="0">
              <a:cs typeface="Arial" panose="020B0604020202020204" pitchFamily="34" charset="0"/>
            </a:endParaRPr>
          </a:p>
          <a:p>
            <a:r>
              <a:rPr lang="en-GB" sz="2200" dirty="0">
                <a:cs typeface="Arial" panose="020B0604020202020204" pitchFamily="34" charset="0"/>
              </a:rPr>
              <a:t>Screen each drug at </a:t>
            </a:r>
            <a:r>
              <a:rPr lang="en-GB" sz="2200" b="1" dirty="0">
                <a:cs typeface="Arial" panose="020B0604020202020204" pitchFamily="34" charset="0"/>
              </a:rPr>
              <a:t>3 different concentrations </a:t>
            </a:r>
            <a:r>
              <a:rPr lang="en-GB" sz="2200" dirty="0">
                <a:cs typeface="Arial" panose="020B0604020202020204" pitchFamily="34" charset="0"/>
              </a:rPr>
              <a:t>(low, medium, high) on same day using acute (30 minute) treatment</a:t>
            </a:r>
          </a:p>
          <a:p>
            <a:endParaRPr lang="en-GB" sz="2200" dirty="0">
              <a:cs typeface="Arial" panose="020B0604020202020204" pitchFamily="34" charset="0"/>
            </a:endParaRPr>
          </a:p>
          <a:p>
            <a:r>
              <a:rPr lang="en-GB" sz="2200" dirty="0">
                <a:cs typeface="Arial" panose="020B0604020202020204" pitchFamily="34" charset="0"/>
              </a:rPr>
              <a:t>Screen using 1 month old </a:t>
            </a:r>
            <a:r>
              <a:rPr lang="en-GB" sz="2200" b="1" dirty="0">
                <a:cs typeface="Arial" panose="020B0604020202020204" pitchFamily="34" charset="0"/>
              </a:rPr>
              <a:t>juvenile</a:t>
            </a:r>
            <a:r>
              <a:rPr lang="en-GB" sz="2200" dirty="0">
                <a:cs typeface="Arial" panose="020B0604020202020204" pitchFamily="34" charset="0"/>
              </a:rPr>
              <a:t> fish instead of adult</a:t>
            </a:r>
          </a:p>
          <a:p>
            <a:endParaRPr lang="en-GB" sz="2200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GB" sz="2200" dirty="0">
                <a:cs typeface="Arial" panose="020B0604020202020204" pitchFamily="34" charset="0"/>
              </a:rPr>
              <a:t>Use sedation/lack of swimming as read-out of general </a:t>
            </a:r>
          </a:p>
          <a:p>
            <a:r>
              <a:rPr lang="en-GB" sz="2200" dirty="0">
                <a:cs typeface="Arial" panose="020B0604020202020204" pitchFamily="34" charset="0"/>
              </a:rPr>
              <a:t>drug effect</a:t>
            </a:r>
            <a:endParaRPr lang="en-GB" sz="2200" dirty="0"/>
          </a:p>
        </p:txBody>
      </p:sp>
      <p:pic>
        <p:nvPicPr>
          <p:cNvPr id="5122" name="Picture 2" descr="C:\Users\whjn1\AppData\Local\Microsoft\Windows\Temporary Internet Files\Content.Outlook\0UZM5II3\IMG_20151108_2345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90493" y="4728416"/>
            <a:ext cx="1144541" cy="16951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11463" y="6402505"/>
            <a:ext cx="15236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Irene Vacca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0" y="5453499"/>
            <a:ext cx="3228970" cy="117253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21980" y="43420"/>
            <a:ext cx="10515600" cy="1325563"/>
          </a:xfrm>
        </p:spPr>
        <p:txBody>
          <a:bodyPr/>
          <a:lstStyle/>
          <a:p>
            <a:r>
              <a:rPr lang="en-GB" dirty="0"/>
              <a:t>Screening for novel aggression therapeutics</a:t>
            </a:r>
          </a:p>
        </p:txBody>
      </p:sp>
    </p:spTree>
    <p:extLst>
      <p:ext uri="{BB962C8B-B14F-4D97-AF65-F5344CB8AC3E}">
        <p14:creationId xmlns:p14="http://schemas.microsoft.com/office/powerpoint/2010/main" val="3726146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3602" y="5677923"/>
            <a:ext cx="46076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Behaviour of 12 animals in parallel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Automatic quantification of aggression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40494" y="6355032"/>
            <a:ext cx="2831335" cy="4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Viewpoint </a:t>
            </a:r>
            <a:r>
              <a:rPr lang="en-GB" sz="2200" b="1" dirty="0" err="1"/>
              <a:t>Lifesciences</a:t>
            </a:r>
            <a:endParaRPr lang="en-GB" sz="2200" b="1" dirty="0"/>
          </a:p>
        </p:txBody>
      </p:sp>
      <p:pic>
        <p:nvPicPr>
          <p:cNvPr id="10" name="Picture 9" descr="\\uol.le.ac.uk\root\staff\home\h\hcg18\Desktop Files\Screening\SCREEN PAPER\Images for paper figures\FIGURE Setup v4.t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602" y="977462"/>
            <a:ext cx="7053669" cy="45235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9185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de-DE" dirty="0">
                <a:ea typeface="ＭＳ Ｐゴシック" pitchFamily="-109" charset="-128"/>
                <a:cs typeface="Arial" charset="0"/>
              </a:rPr>
              <a:t>“</a:t>
            </a:r>
            <a:r>
              <a:rPr lang="en-US" altLang="de-DE" sz="4900" dirty="0">
                <a:ea typeface="ＭＳ Ｐゴシック" pitchFamily="-109" charset="-128"/>
                <a:cs typeface="Calibri Light" panose="020F0302020204030204" pitchFamily="34" charset="0"/>
              </a:rPr>
              <a:t>Arnie” the </a:t>
            </a:r>
            <a:r>
              <a:rPr lang="en-US" altLang="de-DE" sz="4900" dirty="0" err="1">
                <a:ea typeface="ＭＳ Ｐゴシック" pitchFamily="-109" charset="-128"/>
                <a:cs typeface="Calibri Light" panose="020F0302020204030204" pitchFamily="34" charset="0"/>
              </a:rPr>
              <a:t>aggressionator</a:t>
            </a:r>
            <a:r>
              <a:rPr lang="en-US" altLang="de-DE" sz="4900" dirty="0">
                <a:ea typeface="ＭＳ Ｐゴシック" pitchFamily="-109" charset="-128"/>
                <a:cs typeface="Calibri Light" panose="020F0302020204030204" pitchFamily="34" charset="0"/>
              </a:rPr>
              <a:t>: juvenile aggression</a:t>
            </a:r>
            <a:br>
              <a:rPr lang="en-US" altLang="de-DE" dirty="0">
                <a:ea typeface="ＭＳ Ｐゴシック" pitchFamily="-109" charset="-128"/>
                <a:cs typeface="Arial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762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178628" y="1097254"/>
          <a:ext cx="7637318" cy="7893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Image" r:id="rId3" imgW="7546680" imgH="7799760" progId="Photoshop.Image.17">
                  <p:embed/>
                </p:oleObj>
              </mc:Choice>
              <mc:Fallback>
                <p:oleObj name="Image" r:id="rId3" imgW="7546680" imgH="7799760" progId="Photoshop.Image.17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8628" y="1097254"/>
                        <a:ext cx="7637318" cy="7893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898073" y="5783826"/>
            <a:ext cx="8385463" cy="3096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2214871" y="1325004"/>
            <a:ext cx="447059" cy="27944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867700" y="1218854"/>
            <a:ext cx="497596" cy="3855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7398469" y="1218854"/>
            <a:ext cx="345196" cy="3855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2427383" y="3479495"/>
            <a:ext cx="198304" cy="27542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036441" y="3606188"/>
            <a:ext cx="368753" cy="27542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2" descr="http://2.bp.blogspot.com/-_6ZbXNBmDyM/UY5MVXJI09I/AAAAAAAAAH8/8PNLRMiIJkc/s1600/larvae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216" y="5727544"/>
            <a:ext cx="1797862" cy="5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379186" y="6328058"/>
            <a:ext cx="219592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Juvenile zebrafish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3004" y="106281"/>
            <a:ext cx="10515600" cy="1325563"/>
          </a:xfrm>
        </p:spPr>
        <p:txBody>
          <a:bodyPr/>
          <a:lstStyle/>
          <a:p>
            <a:r>
              <a:rPr lang="en-US" altLang="de-DE" dirty="0">
                <a:ea typeface="ＭＳ Ｐゴシック" pitchFamily="-109" charset="-128"/>
                <a:cs typeface="Arial" charset="0"/>
              </a:rPr>
              <a:t>Screen design</a:t>
            </a:r>
            <a:br>
              <a:rPr lang="en-US" altLang="de-DE" dirty="0">
                <a:ea typeface="ＭＳ Ｐゴシック" pitchFamily="-109" charset="-128"/>
                <a:cs typeface="Arial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541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\\uol.le.ac.uk\root\staff\home\h\hcg18\Desktop Files\Screening\SCREEN PAPER\FIGURES\FINAL FIGURES\FIGURE 2_New.t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65" y="1023935"/>
            <a:ext cx="8715750" cy="5259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535108" y="899852"/>
            <a:ext cx="2945608" cy="2974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5335836" y="1023936"/>
            <a:ext cx="451692" cy="3752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2585720" y="1023935"/>
            <a:ext cx="451692" cy="3752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5407446" y="3686804"/>
            <a:ext cx="451692" cy="3752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585720" y="3730870"/>
            <a:ext cx="451692" cy="3752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575673" y="1023935"/>
            <a:ext cx="385591" cy="3752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703513" y="1012917"/>
            <a:ext cx="385591" cy="3752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723280" y="3686803"/>
            <a:ext cx="385591" cy="3752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4520587" y="3730870"/>
            <a:ext cx="385591" cy="3752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7726497" y="1997862"/>
            <a:ext cx="23710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Validation of automatic</a:t>
            </a:r>
          </a:p>
          <a:p>
            <a:r>
              <a:rPr lang="en-GB" dirty="0"/>
              <a:t>quantification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5672" y="4012257"/>
            <a:ext cx="2765234" cy="2271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915732" y="4826635"/>
            <a:ext cx="274947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Development of aggression</a:t>
            </a:r>
          </a:p>
          <a:p>
            <a:r>
              <a:rPr lang="en-GB" dirty="0"/>
              <a:t>over time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64966" y="3874406"/>
            <a:ext cx="6358139" cy="26585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1257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de-DE" dirty="0">
                <a:ea typeface="ＭＳ Ｐゴシック" pitchFamily="-109" charset="-128"/>
                <a:cs typeface="Arial" charset="0"/>
              </a:rPr>
              <a:t>Automatic quantification correlates with manual analysis</a:t>
            </a:r>
            <a:br>
              <a:rPr lang="en-US" altLang="de-DE" dirty="0">
                <a:ea typeface="ＭＳ Ｐゴシック" pitchFamily="-109" charset="-128"/>
                <a:cs typeface="Arial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74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\\uol.le.ac.uk\root\staff\home\h\hcg18\Desktop Files\Screening\SCREEN PAPER\Images for paper figures\Final figures\FIGURE 4_Lights, circadian, circannual.t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56" y="1774254"/>
            <a:ext cx="8282253" cy="39092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022856" y="1311010"/>
            <a:ext cx="3937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Aggression is a visually-based behaviour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1254" y="1311010"/>
            <a:ext cx="38674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Aggression is stable throughout the day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72299" y="5938094"/>
            <a:ext cx="39677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Aggression is stable throughout the year</a:t>
            </a:r>
          </a:p>
        </p:txBody>
      </p:sp>
      <p:sp>
        <p:nvSpPr>
          <p:cNvPr id="8" name="Oval 7"/>
          <p:cNvSpPr/>
          <p:nvPr/>
        </p:nvSpPr>
        <p:spPr>
          <a:xfrm>
            <a:off x="1877755" y="1774255"/>
            <a:ext cx="263190" cy="2748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991536" y="1774255"/>
            <a:ext cx="263190" cy="2748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887286" y="1774255"/>
            <a:ext cx="263190" cy="2748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023647" y="1813082"/>
            <a:ext cx="263190" cy="2748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877755" y="3712644"/>
            <a:ext cx="263190" cy="2748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5905132" y="3712643"/>
            <a:ext cx="263190" cy="2748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703512" y="3756711"/>
            <a:ext cx="8755168" cy="2974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051323" y="1068637"/>
            <a:ext cx="4517524" cy="2918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0" y="7778"/>
            <a:ext cx="10515600" cy="1325563"/>
          </a:xfrm>
        </p:spPr>
        <p:txBody>
          <a:bodyPr/>
          <a:lstStyle/>
          <a:p>
            <a:r>
              <a:rPr lang="en-US" altLang="de-DE" dirty="0">
                <a:ea typeface="ＭＳ Ｐゴシック" pitchFamily="-109" charset="-128"/>
                <a:cs typeface="Arial" charset="0"/>
              </a:rPr>
              <a:t>Aggression is stable over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01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\uol.le.ac.uk\root\staff\home\h\hcg18\Desktop Files\Screening\SCREEN PAPER\Images for paper figures\FIGURE Lithium_Ethanol.t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785" y="986656"/>
            <a:ext cx="5772446" cy="5575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/>
          <p:cNvSpPr/>
          <p:nvPr/>
        </p:nvSpPr>
        <p:spPr>
          <a:xfrm>
            <a:off x="3232785" y="1101689"/>
            <a:ext cx="329334" cy="22033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6119008" y="1079656"/>
            <a:ext cx="329334" cy="22033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232785" y="3876104"/>
            <a:ext cx="329334" cy="22033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6151863" y="3865087"/>
            <a:ext cx="329334" cy="22033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8164" y="112876"/>
            <a:ext cx="11217166" cy="1325563"/>
          </a:xfrm>
        </p:spPr>
        <p:txBody>
          <a:bodyPr>
            <a:noAutofit/>
          </a:bodyPr>
          <a:lstStyle/>
          <a:p>
            <a:r>
              <a:rPr lang="en-US" altLang="de-DE" dirty="0">
                <a:ea typeface="ＭＳ Ｐゴシック" pitchFamily="-109" charset="-128"/>
                <a:cs typeface="Arial" charset="0"/>
              </a:rPr>
              <a:t>Changes to aggression following drug application</a:t>
            </a:r>
            <a:br>
              <a:rPr lang="en-US" altLang="de-DE" dirty="0">
                <a:ea typeface="ＭＳ Ｐゴシック" pitchFamily="-109" charset="-128"/>
                <a:cs typeface="Arial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337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\\uol.le.ac.uk\root\staff\home\h\hcg18\Desktop Files\Screening\SCREEN PAPER\Images for paper figures\FIGURE WT vs spd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159" y="2906614"/>
            <a:ext cx="7045524" cy="31946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/>
          <p:nvPr/>
        </p:nvSpPr>
        <p:spPr>
          <a:xfrm>
            <a:off x="2881715" y="3040654"/>
            <a:ext cx="360921" cy="37457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6371426" y="3009049"/>
            <a:ext cx="360921" cy="37457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183361" y="906076"/>
          <a:ext cx="5641468" cy="229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Image" r:id="rId4" imgW="3882960" imgH="1575720" progId="Photoshop.Image.17">
                  <p:embed/>
                </p:oleObj>
              </mc:Choice>
              <mc:Fallback>
                <p:oleObj name="Image" r:id="rId4" imgW="3882960" imgH="1575720" progId="Photoshop.Image.17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3361" y="906076"/>
                        <a:ext cx="5641468" cy="229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28002" y="6333336"/>
            <a:ext cx="233961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200" dirty="0"/>
              <a:t>Norton et al., 2011</a:t>
            </a:r>
          </a:p>
        </p:txBody>
      </p:sp>
      <p:pic>
        <p:nvPicPr>
          <p:cNvPr id="10" name="Picture 36" descr="Image result for zebrafish larva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7679" y="1750835"/>
            <a:ext cx="2089053" cy="8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2.bp.blogspot.com/-_6ZbXNBmDyM/UY5MVXJI09I/AAAAAAAAAH8/8PNLRMiIJkc/s1600/larvae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508" y="4142484"/>
            <a:ext cx="1458986" cy="4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9910" y="3479570"/>
            <a:ext cx="7799942" cy="2717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60324"/>
            <a:ext cx="10515600" cy="1325563"/>
          </a:xfrm>
        </p:spPr>
        <p:txBody>
          <a:bodyPr/>
          <a:lstStyle/>
          <a:p>
            <a:r>
              <a:rPr lang="en-US" altLang="de-DE" dirty="0">
                <a:ea typeface="ＭＳ Ｐゴシック" pitchFamily="-109" charset="-128"/>
                <a:cs typeface="Arial" charset="0"/>
              </a:rPr>
              <a:t>Changes to aggression in </a:t>
            </a:r>
            <a:r>
              <a:rPr lang="en-US" altLang="de-DE" i="1" dirty="0">
                <a:ea typeface="ＭＳ Ｐゴシック" pitchFamily="-109" charset="-128"/>
                <a:cs typeface="Arial" charset="0"/>
              </a:rPr>
              <a:t>fgfr1a </a:t>
            </a:r>
            <a:r>
              <a:rPr lang="en-US" altLang="de-DE" dirty="0">
                <a:ea typeface="ＭＳ Ｐゴシック" pitchFamily="-109" charset="-128"/>
                <a:cs typeface="Arial" charset="0"/>
              </a:rPr>
              <a:t>mutant line</a:t>
            </a:r>
            <a:br>
              <a:rPr lang="en-US" altLang="de-DE" dirty="0">
                <a:ea typeface="ＭＳ Ｐゴシック" pitchFamily="-109" charset="-128"/>
                <a:cs typeface="Arial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1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77" y="1280311"/>
            <a:ext cx="8849814" cy="3695183"/>
          </a:xfrm>
          <a:prstGeom prst="rect">
            <a:avLst/>
          </a:prstGeom>
        </p:spPr>
      </p:pic>
      <p:pic>
        <p:nvPicPr>
          <p:cNvPr id="16388" name="Picture 4" descr="Image result for pill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68" y="5144247"/>
            <a:ext cx="1607158" cy="16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790299" y="6079376"/>
          <a:ext cx="3722934" cy="638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Image" r:id="rId5" imgW="2663640" imgH="457200" progId="Photoshop.Image.17">
                  <p:embed/>
                </p:oleObj>
              </mc:Choice>
              <mc:Fallback>
                <p:oleObj name="Image" r:id="rId5" imgW="2663640" imgH="457200" progId="Photoshop.Image.17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0299" y="6079376"/>
                        <a:ext cx="3722934" cy="638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9643431" y="936435"/>
            <a:ext cx="991518" cy="4207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70531"/>
            <a:ext cx="11353800" cy="1325563"/>
          </a:xfrm>
        </p:spPr>
        <p:txBody>
          <a:bodyPr>
            <a:noAutofit/>
          </a:bodyPr>
          <a:lstStyle/>
          <a:p>
            <a:r>
              <a:rPr lang="en-GB" dirty="0"/>
              <a:t>Screened 110 drugs for ability to alter aggression / locomotion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Ink 34">
                <a:extLst>
                  <a:ext uri="{FF2B5EF4-FFF2-40B4-BE49-F238E27FC236}">
                    <a16:creationId xmlns:a16="http://schemas.microsoft.com/office/drawing/2014/main" id="{AA55E40E-34A7-3406-656F-8BA0C7A5A10D}"/>
                  </a:ext>
                </a:extLst>
              </p14:cNvPr>
              <p14:cNvContentPartPr/>
              <p14:nvPr/>
            </p14:nvContentPartPr>
            <p14:xfrm>
              <a:off x="2746543" y="5606539"/>
              <a:ext cx="360" cy="6480"/>
            </p14:xfrm>
          </p:contentPart>
        </mc:Choice>
        <mc:Fallback>
          <p:pic>
            <p:nvPicPr>
              <p:cNvPr id="34" name="Ink 34">
                <a:extLst>
                  <a:ext uri="{FF2B5EF4-FFF2-40B4-BE49-F238E27FC236}">
                    <a16:creationId xmlns:a16="http://schemas.microsoft.com/office/drawing/2014/main" id="{AA55E40E-34A7-3406-656F-8BA0C7A5A1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1063" y="5591059"/>
                <a:ext cx="3096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487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733083" y="917388"/>
          <a:ext cx="6582650" cy="4954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Image" r:id="rId4" imgW="4300560" imgH="3236760" progId="Photoshop.Image.17">
                  <p:embed/>
                </p:oleObj>
              </mc:Choice>
              <mc:Fallback>
                <p:oleObj name="Image" r:id="rId4" imgW="4300560" imgH="3236760" progId="Photoshop.Image.17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3083" y="917388"/>
                        <a:ext cx="6582650" cy="4954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5170224" y="6037248"/>
          <a:ext cx="3722934" cy="638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Image" r:id="rId6" imgW="2663640" imgH="457200" progId="Photoshop.Image.17">
                  <p:embed/>
                </p:oleObj>
              </mc:Choice>
              <mc:Fallback>
                <p:oleObj name="Image" r:id="rId6" imgW="2663640" imgH="457200" progId="Photoshop.Image.17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70224" y="6037248"/>
                        <a:ext cx="3722934" cy="638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12874"/>
            <a:ext cx="10515600" cy="1325563"/>
          </a:xfrm>
        </p:spPr>
        <p:txBody>
          <a:bodyPr/>
          <a:lstStyle/>
          <a:p>
            <a:r>
              <a:rPr lang="en-GB" dirty="0"/>
              <a:t>Results of first round of screen (example)</a:t>
            </a:r>
            <a:br>
              <a:rPr lang="en-GB" dirty="0"/>
            </a:br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5EE129-5479-2FFC-63B1-7A201505FB6B}"/>
              </a:ext>
            </a:extLst>
          </p:cNvPr>
          <p:cNvSpPr txBox="1"/>
          <p:nvPr/>
        </p:nvSpPr>
        <p:spPr>
          <a:xfrm>
            <a:off x="1131683" y="539435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/>
              <a:t>only 12.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70191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626965" y="569839"/>
          <a:ext cx="5907565" cy="5946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Image" r:id="rId4" imgW="4608360" imgH="4638960" progId="Photoshop.Image.17">
                  <p:embed/>
                </p:oleObj>
              </mc:Choice>
              <mc:Fallback>
                <p:oleObj name="Image" r:id="rId4" imgW="4608360" imgH="4638960" progId="Photoshop.Image.17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6965" y="569839"/>
                        <a:ext cx="5907565" cy="5946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23153" y="6329303"/>
            <a:ext cx="4545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Selected drugs to study in more depth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1512" y="294187"/>
            <a:ext cx="11154103" cy="1325563"/>
          </a:xfrm>
        </p:spPr>
        <p:txBody>
          <a:bodyPr>
            <a:normAutofit fontScale="90000"/>
          </a:bodyPr>
          <a:lstStyle/>
          <a:p>
            <a:r>
              <a:rPr lang="en-GB" sz="4900" dirty="0"/>
              <a:t>Tested positive hits a second time using a larger number of fish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24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3381"/>
            <a:ext cx="10515600" cy="1325563"/>
          </a:xfrm>
        </p:spPr>
        <p:txBody>
          <a:bodyPr/>
          <a:lstStyle/>
          <a:p>
            <a:r>
              <a:rPr lang="en-GB" dirty="0"/>
              <a:t>Neuroscience futures…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292" y="4087282"/>
            <a:ext cx="3126364" cy="24275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8200" y="1194619"/>
            <a:ext cx="8712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Why study the brain?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How does the brain process stimuli to tailor behavioural responses?</a:t>
            </a:r>
          </a:p>
          <a:p>
            <a:endParaRPr lang="en-GB" sz="2400" dirty="0"/>
          </a:p>
          <a:p>
            <a:r>
              <a:rPr lang="en-GB" sz="2400" dirty="0"/>
              <a:t>What happens when brain function is altered?</a:t>
            </a:r>
          </a:p>
          <a:p>
            <a:endParaRPr lang="en-GB" sz="2400" dirty="0"/>
          </a:p>
          <a:p>
            <a:r>
              <a:rPr lang="en-GB" sz="2400" dirty="0"/>
              <a:t>How can we study such complex processes in the lab?</a:t>
            </a:r>
          </a:p>
        </p:txBody>
      </p:sp>
    </p:spTree>
    <p:extLst>
      <p:ext uri="{BB962C8B-B14F-4D97-AF65-F5344CB8AC3E}">
        <p14:creationId xmlns:p14="http://schemas.microsoft.com/office/powerpoint/2010/main" val="30922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hemmine.ucr.edu/similarity/renderer/%5bnH%5d1cnc2c1c%28=O%29n%28c%28=O%29n2C%29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39" y="46227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806641" y="6396839"/>
            <a:ext cx="7617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n = 50</a:t>
            </a:r>
          </a:p>
        </p:txBody>
      </p:sp>
      <p:pic>
        <p:nvPicPr>
          <p:cNvPr id="11" name="Picture 12" descr="http://2.bp.blogspot.com/-_6ZbXNBmDyM/UY5MVXJI09I/AAAAAAAAAH8/8PNLRMiIJkc/s1600/larva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450" y="5084816"/>
            <a:ext cx="2275474" cy="71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379" y="1735239"/>
            <a:ext cx="4178632" cy="2713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596" y="1554102"/>
            <a:ext cx="4643119" cy="29299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</p:spPr>
        <p:txBody>
          <a:bodyPr/>
          <a:lstStyle/>
          <a:p>
            <a:r>
              <a:rPr lang="en-US" altLang="de-DE" dirty="0">
                <a:ea typeface="ＭＳ Ｐゴシック" pitchFamily="-109" charset="-128"/>
                <a:cs typeface="Arial" charset="0"/>
              </a:rPr>
              <a:t>Example of positive hit: caffeine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486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854506" y="6156493"/>
            <a:ext cx="7766892" cy="60786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2709597" y="944578"/>
            <a:ext cx="12157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Aggression</a:t>
            </a:r>
            <a:endParaRPr 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5558558" y="997528"/>
            <a:ext cx="12157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Locomotion</a:t>
            </a:r>
            <a:endParaRPr lang="en-US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2463039" y="3576751"/>
            <a:ext cx="12157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Freezing</a:t>
            </a:r>
            <a:endParaRPr lang="en-US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5369978" y="3621502"/>
            <a:ext cx="1592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Time in mirror zone</a:t>
            </a:r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8407505" y="3492434"/>
            <a:ext cx="18292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Erratic movements out of the mirror zone</a:t>
            </a:r>
            <a:endParaRPr lang="en-US" sz="13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96" y="1055016"/>
            <a:ext cx="2898880" cy="23560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3" y="1061170"/>
            <a:ext cx="3013813" cy="2356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734" y="3771582"/>
            <a:ext cx="2956346" cy="2356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406" y="3771582"/>
            <a:ext cx="2956346" cy="2356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235" y="3771582"/>
            <a:ext cx="3013813" cy="23560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96830" y="6348204"/>
            <a:ext cx="1970064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 err="1"/>
              <a:t>Héctor</a:t>
            </a:r>
            <a:r>
              <a:rPr lang="en-GB" sz="2200" b="1" dirty="0"/>
              <a:t> </a:t>
            </a:r>
            <a:r>
              <a:rPr lang="en-GB" sz="2200" b="1" dirty="0" err="1"/>
              <a:t>Carreño</a:t>
            </a:r>
            <a:endParaRPr lang="en-GB" sz="2200" b="1" dirty="0"/>
          </a:p>
        </p:txBody>
      </p:sp>
      <p:pic>
        <p:nvPicPr>
          <p:cNvPr id="15" name="Picture 2" descr="http://unsolvedmysteries.oregonstate.edu/files/unsolvedmysteries/images/KO-Adult_fish_pic_mo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03" y="1606339"/>
            <a:ext cx="2212505" cy="10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55932" y="6290176"/>
            <a:ext cx="5701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n = 9 or 10 fish per group, 30 minutes treatment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58557" y="997528"/>
            <a:ext cx="1132354" cy="300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817064" y="1039136"/>
            <a:ext cx="1132354" cy="300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691275" y="984301"/>
            <a:ext cx="1206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Aggression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5506" y="979652"/>
            <a:ext cx="13016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Locomotion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685511" y="3598622"/>
            <a:ext cx="804686" cy="32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2532055" y="3533487"/>
            <a:ext cx="9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Freezing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69978" y="3476616"/>
            <a:ext cx="1592899" cy="444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8440556" y="3533488"/>
            <a:ext cx="1730403" cy="46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8455284" y="3533487"/>
            <a:ext cx="19501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Erratic movements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2559" y="3558023"/>
            <a:ext cx="20241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Time in mirror zone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838200" y="-76306"/>
            <a:ext cx="10515600" cy="1325563"/>
          </a:xfrm>
        </p:spPr>
        <p:txBody>
          <a:bodyPr/>
          <a:lstStyle/>
          <a:p>
            <a:r>
              <a:rPr lang="en-US" altLang="de-DE" dirty="0">
                <a:ea typeface="ＭＳ Ｐゴシック" pitchFamily="-109" charset="-128"/>
                <a:cs typeface="Arial" charset="0"/>
              </a:rPr>
              <a:t>Caffeine also reduces adult aggression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1">
                <a:extLst>
                  <a:ext uri="{FF2B5EF4-FFF2-40B4-BE49-F238E27FC236}">
                    <a16:creationId xmlns:a16="http://schemas.microsoft.com/office/drawing/2014/main" id="{725F2F68-DC26-69A6-F3E8-C3A69FDCDB3E}"/>
                  </a:ext>
                </a:extLst>
              </p14:cNvPr>
              <p14:cNvContentPartPr/>
              <p14:nvPr/>
            </p14:nvContentPartPr>
            <p14:xfrm>
              <a:off x="11615863" y="2473819"/>
              <a:ext cx="12960" cy="12960"/>
            </p14:xfrm>
          </p:contentPart>
        </mc:Choice>
        <mc:Fallback>
          <p:pic>
            <p:nvPicPr>
              <p:cNvPr id="41" name="Ink 41">
                <a:extLst>
                  <a:ext uri="{FF2B5EF4-FFF2-40B4-BE49-F238E27FC236}">
                    <a16:creationId xmlns:a16="http://schemas.microsoft.com/office/drawing/2014/main" id="{725F2F68-DC26-69A6-F3E8-C3A69FDCDB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00743" y="2458699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7" name="Ink 47">
                <a:extLst>
                  <a:ext uri="{FF2B5EF4-FFF2-40B4-BE49-F238E27FC236}">
                    <a16:creationId xmlns:a16="http://schemas.microsoft.com/office/drawing/2014/main" id="{E93F5ECE-81EC-34AE-EAF3-F45B1FE9DAE0}"/>
                  </a:ext>
                </a:extLst>
              </p14:cNvPr>
              <p14:cNvContentPartPr/>
              <p14:nvPr/>
            </p14:nvContentPartPr>
            <p14:xfrm>
              <a:off x="3568423" y="1757779"/>
              <a:ext cx="12960" cy="30960"/>
            </p14:xfrm>
          </p:contentPart>
        </mc:Choice>
        <mc:Fallback>
          <p:pic>
            <p:nvPicPr>
              <p:cNvPr id="47" name="Ink 47">
                <a:extLst>
                  <a:ext uri="{FF2B5EF4-FFF2-40B4-BE49-F238E27FC236}">
                    <a16:creationId xmlns:a16="http://schemas.microsoft.com/office/drawing/2014/main" id="{E93F5ECE-81EC-34AE-EAF3-F45B1FE9DA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3303" y="1742659"/>
                <a:ext cx="43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4" name="Ink 54">
                <a:extLst>
                  <a:ext uri="{FF2B5EF4-FFF2-40B4-BE49-F238E27FC236}">
                    <a16:creationId xmlns:a16="http://schemas.microsoft.com/office/drawing/2014/main" id="{D9E558A3-51B1-6783-35C4-B46BA23E3354}"/>
                  </a:ext>
                </a:extLst>
              </p14:cNvPr>
              <p14:cNvContentPartPr/>
              <p14:nvPr/>
            </p14:nvContentPartPr>
            <p14:xfrm>
              <a:off x="7221343" y="4429339"/>
              <a:ext cx="578880" cy="252000"/>
            </p14:xfrm>
          </p:contentPart>
        </mc:Choice>
        <mc:Fallback>
          <p:pic>
            <p:nvPicPr>
              <p:cNvPr id="54" name="Ink 54">
                <a:extLst>
                  <a:ext uri="{FF2B5EF4-FFF2-40B4-BE49-F238E27FC236}">
                    <a16:creationId xmlns:a16="http://schemas.microsoft.com/office/drawing/2014/main" id="{D9E558A3-51B1-6783-35C4-B46BA23E33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5863" y="4413859"/>
                <a:ext cx="609120" cy="2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870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945317" y="-939699"/>
          <a:ext cx="8865902" cy="4797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Image" r:id="rId4" imgW="7272360" imgH="3934800" progId="Photoshop.Image.17">
                  <p:embed/>
                </p:oleObj>
              </mc:Choice>
              <mc:Fallback>
                <p:oleObj name="Image" r:id="rId4" imgW="7272360" imgH="3934800" progId="Photoshop.Image.17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5317" y="-939699"/>
                        <a:ext cx="8865902" cy="4797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80" name="Picture 36" descr="Image result for zebrafish larva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04550" y="242382"/>
            <a:ext cx="3198525" cy="136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2" name="Picture 38" descr="2D structure of caffe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71" y="4863553"/>
            <a:ext cx="1407425" cy="13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64675" y="-830691"/>
            <a:ext cx="8758409" cy="2467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2492031" y="1773716"/>
            <a:ext cx="309926" cy="2644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90922" y="1660269"/>
            <a:ext cx="275421" cy="3338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167172" y="1671286"/>
            <a:ext cx="204945" cy="3338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http://unsolvedmysteries.oregonstate.edu/files/unsolvedmysteries/images/KO-Adult_fish_pic_mo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34" y="5184968"/>
            <a:ext cx="1576491" cy="7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Slide18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4" b="11446"/>
          <a:stretch/>
        </p:blipFill>
        <p:spPr>
          <a:xfrm>
            <a:off x="2238325" y="4649818"/>
            <a:ext cx="3152596" cy="1796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201" y="1404384"/>
            <a:ext cx="16389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Time at bottom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00431" y="1399856"/>
            <a:ext cx="12591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Time at top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95137" y="1399856"/>
            <a:ext cx="15999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Distance swum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43713" y="260429"/>
            <a:ext cx="11669110" cy="1325563"/>
          </a:xfrm>
        </p:spPr>
        <p:txBody>
          <a:bodyPr>
            <a:noAutofit/>
          </a:bodyPr>
          <a:lstStyle/>
          <a:p>
            <a:r>
              <a:rPr lang="en-GB" dirty="0"/>
              <a:t>Caffeine does not alter adult anxiety-like behaviour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659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53256" y="1509531"/>
            <a:ext cx="8714744" cy="49022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6371" y="3960672"/>
            <a:ext cx="8659258" cy="2588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898" y="4060554"/>
            <a:ext cx="6896207" cy="254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9136656" y="6037244"/>
            <a:ext cx="1531345" cy="820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275683" y="1465462"/>
            <a:ext cx="1685771" cy="62774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7087518" y="1427013"/>
            <a:ext cx="2485525" cy="62774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170899" y="1229062"/>
            <a:ext cx="18730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Correct responses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5642" y="1229062"/>
            <a:ext cx="32634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Premature (impulsive) responses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56205" y="6132718"/>
            <a:ext cx="12906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Matt Parker</a:t>
            </a:r>
          </a:p>
          <a:p>
            <a:r>
              <a:rPr lang="en-GB" dirty="0"/>
              <a:t>Portsmouth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28797"/>
            <a:ext cx="10922876" cy="1325563"/>
          </a:xfrm>
        </p:spPr>
        <p:txBody>
          <a:bodyPr>
            <a:noAutofit/>
          </a:bodyPr>
          <a:lstStyle/>
          <a:p>
            <a:r>
              <a:rPr lang="en-GB" dirty="0"/>
              <a:t>Caffeine alters impulsivity in the 5 choice serial reaction time task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7" name="Ink 37">
                <a:extLst>
                  <a:ext uri="{FF2B5EF4-FFF2-40B4-BE49-F238E27FC236}">
                    <a16:creationId xmlns:a16="http://schemas.microsoft.com/office/drawing/2014/main" id="{C8043558-88A7-4854-A1B7-499DD382CB5C}"/>
                  </a:ext>
                </a:extLst>
              </p14:cNvPr>
              <p14:cNvContentPartPr/>
              <p14:nvPr/>
            </p14:nvContentPartPr>
            <p14:xfrm>
              <a:off x="7504303" y="4096699"/>
              <a:ext cx="6480" cy="6480"/>
            </p14:xfrm>
          </p:contentPart>
        </mc:Choice>
        <mc:Fallback>
          <p:pic>
            <p:nvPicPr>
              <p:cNvPr id="37" name="Ink 37">
                <a:extLst>
                  <a:ext uri="{FF2B5EF4-FFF2-40B4-BE49-F238E27FC236}">
                    <a16:creationId xmlns:a16="http://schemas.microsoft.com/office/drawing/2014/main" id="{C8043558-88A7-4854-A1B7-499DD382CB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8823" y="4081579"/>
                <a:ext cx="37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685DE788-B910-C0BF-7285-E3899769A263}"/>
                  </a:ext>
                </a:extLst>
              </p14:cNvPr>
              <p14:cNvContentPartPr/>
              <p14:nvPr/>
            </p14:nvContentPartPr>
            <p14:xfrm>
              <a:off x="11565463" y="5209819"/>
              <a:ext cx="19080" cy="360"/>
            </p14:xfrm>
          </p:contentPart>
        </mc:Choice>
        <mc:Fallback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685DE788-B910-C0BF-7285-E3899769A2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50343" y="5194339"/>
                <a:ext cx="4968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411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3105" y="5748545"/>
            <a:ext cx="5782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Metabolised in the liver to aminophylline, </a:t>
            </a:r>
          </a:p>
          <a:p>
            <a:r>
              <a:rPr lang="en-GB" sz="2400" dirty="0"/>
              <a:t>paraxanthine, theobromine and theophylline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4046" y="1201863"/>
            <a:ext cx="5281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Adenosine A1 and A2A antagonist. Binds to </a:t>
            </a:r>
            <a:r>
              <a:rPr lang="en-GB" sz="2400" dirty="0" err="1"/>
              <a:t>phosphodiesterases</a:t>
            </a:r>
            <a:r>
              <a:rPr lang="en-GB" sz="2400" dirty="0"/>
              <a:t> and monoamine oxidase at higher concentrations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18016" y="6339791"/>
            <a:ext cx="1850833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dirty="0" err="1"/>
              <a:t>Pohanka</a:t>
            </a:r>
            <a:r>
              <a:rPr lang="en-GB" sz="2200" dirty="0"/>
              <a:t>, 2015</a:t>
            </a:r>
          </a:p>
        </p:txBody>
      </p:sp>
      <p:pic>
        <p:nvPicPr>
          <p:cNvPr id="10245" name="Picture 5" descr="http://www.ivillage.ca/sites/default/files/imagecache/node_photo_gallery_single_view/14-coffee-maker-fish-aquarium-7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93" y="1201862"/>
            <a:ext cx="2658354" cy="354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91" name="Picture 75" descr="Image result for caffeine metaboli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43" y="2744623"/>
            <a:ext cx="3151773" cy="26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en-GB" dirty="0"/>
              <a:t>Neurobiology of caffeine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F85848B-3DC5-DC30-C430-D0CE30FA90EA}"/>
                  </a:ext>
                </a:extLst>
              </p14:cNvPr>
              <p14:cNvContentPartPr/>
              <p14:nvPr/>
            </p14:nvContentPartPr>
            <p14:xfrm>
              <a:off x="1186303" y="-830621"/>
              <a:ext cx="68760" cy="79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F85848B-3DC5-DC30-C430-D0CE30FA90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183" y="-845741"/>
                <a:ext cx="99360" cy="1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416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31505" y="6226295"/>
            <a:ext cx="3252641" cy="53684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631505" y="1047882"/>
            <a:ext cx="8551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Search for 10 most similar compounds in </a:t>
            </a:r>
            <a:r>
              <a:rPr lang="en-GB" sz="2200" dirty="0" err="1"/>
              <a:t>Pubchem</a:t>
            </a:r>
            <a:r>
              <a:rPr lang="en-GB" sz="2200" dirty="0"/>
              <a:t> (based upon </a:t>
            </a:r>
            <a:r>
              <a:rPr lang="en-GB" sz="2200" dirty="0" err="1"/>
              <a:t>Tanimoto</a:t>
            </a:r>
            <a:r>
              <a:rPr lang="en-GB" sz="2200" dirty="0"/>
              <a:t> coefficient)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74" y="2280754"/>
            <a:ext cx="7344816" cy="3482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1505" y="6393811"/>
            <a:ext cx="37814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Ranked by </a:t>
            </a:r>
            <a:r>
              <a:rPr lang="en-GB" dirty="0" err="1"/>
              <a:t>Pubchem</a:t>
            </a:r>
            <a:r>
              <a:rPr lang="en-GB" dirty="0"/>
              <a:t> ID,  not similarity</a:t>
            </a:r>
          </a:p>
        </p:txBody>
      </p:sp>
      <p:pic>
        <p:nvPicPr>
          <p:cNvPr id="6" name="Picture 2" descr="http://chemmine.ucr.edu/similarity/renderer/%5bnH%5d1cnc2c1c%28=O%29n%28c%28=O%29n2C%2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077" y="5031234"/>
            <a:ext cx="1706401" cy="1706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199" y="39306"/>
            <a:ext cx="10964917" cy="1325563"/>
          </a:xfrm>
        </p:spPr>
        <p:txBody>
          <a:bodyPr>
            <a:noAutofit/>
          </a:bodyPr>
          <a:lstStyle/>
          <a:p>
            <a:r>
              <a:rPr lang="en-GB" dirty="0"/>
              <a:t>Identified drugs structurally related to caffeine</a:t>
            </a:r>
          </a:p>
        </p:txBody>
      </p:sp>
    </p:spTree>
    <p:extLst>
      <p:ext uri="{BB962C8B-B14F-4D97-AF65-F5344CB8AC3E}">
        <p14:creationId xmlns:p14="http://schemas.microsoft.com/office/powerpoint/2010/main" val="440254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91545" y="5445225"/>
            <a:ext cx="1538113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991544" y="1653925"/>
          <a:ext cx="8268018" cy="4452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Image" r:id="rId3" imgW="6742080" imgH="3629880" progId="Photoshop.Image.17">
                  <p:embed/>
                </p:oleObj>
              </mc:Choice>
              <mc:Fallback>
                <p:oleObj name="Image" r:id="rId3" imgW="6742080" imgH="3629880" progId="Photoshop.Image.17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1544" y="1653925"/>
                        <a:ext cx="8268018" cy="4452310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479964" y="997528"/>
            <a:ext cx="280636" cy="25769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75633"/>
            <a:ext cx="10870324" cy="1325563"/>
          </a:xfrm>
        </p:spPr>
        <p:txBody>
          <a:bodyPr>
            <a:noAutofit/>
          </a:bodyPr>
          <a:lstStyle/>
          <a:p>
            <a:r>
              <a:rPr lang="en-GB" dirty="0"/>
              <a:t>Multidimensional scaling: similarity of caffeine-group drugs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75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793476" y="6217441"/>
            <a:ext cx="5398265" cy="62954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Theophylline2DCSD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1" y="2339589"/>
            <a:ext cx="1498942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95602" y="3995772"/>
            <a:ext cx="13954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Theophylline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3052" y="2137172"/>
            <a:ext cx="9559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Caffeine</a:t>
            </a:r>
          </a:p>
        </p:txBody>
      </p:sp>
      <p:pic>
        <p:nvPicPr>
          <p:cNvPr id="6" name="Picture 6" descr="Theobromin - Theobromin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70" y="2411596"/>
            <a:ext cx="1630736" cy="152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73868" y="4067780"/>
            <a:ext cx="14505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Theobromine</a:t>
            </a:r>
            <a:endParaRPr lang="en-GB" dirty="0"/>
          </a:p>
        </p:txBody>
      </p:sp>
      <p:pic>
        <p:nvPicPr>
          <p:cNvPr id="8" name="Picture 8" descr="Skeletal formula of paraxanth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4790072"/>
            <a:ext cx="1437542" cy="137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07768" y="6381328"/>
            <a:ext cx="14073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Paraxanthine</a:t>
            </a:r>
            <a:endParaRPr lang="en-GB" dirty="0"/>
          </a:p>
        </p:txBody>
      </p:sp>
      <p:pic>
        <p:nvPicPr>
          <p:cNvPr id="10" name="Picture 10" descr="Aminophylline Formula V.1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4797153"/>
            <a:ext cx="3173762" cy="143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92145" y="6381328"/>
            <a:ext cx="15381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Aminophylline</a:t>
            </a:r>
          </a:p>
        </p:txBody>
      </p:sp>
      <p:pic>
        <p:nvPicPr>
          <p:cNvPr id="12" name="Picture 12" descr="http://2.bp.blogspot.com/-_6ZbXNBmDyM/UY5MVXJI09I/AAAAAAAAAH8/8PNLRMiIJkc/s1600/larvae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548" y="3103737"/>
            <a:ext cx="2920416" cy="91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/>
          <p:cNvSpPr/>
          <p:nvPr/>
        </p:nvSpPr>
        <p:spPr>
          <a:xfrm rot="10800000">
            <a:off x="5879977" y="2653041"/>
            <a:ext cx="319075" cy="422757"/>
          </a:xfrm>
          <a:prstGeom prst="down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 rot="5400000">
            <a:off x="4419650" y="2739743"/>
            <a:ext cx="319075" cy="422757"/>
          </a:xfrm>
          <a:prstGeom prst="down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 rot="16200000">
            <a:off x="7453277" y="2869705"/>
            <a:ext cx="319075" cy="422757"/>
          </a:xfrm>
          <a:prstGeom prst="down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Down Arrow 15"/>
          <p:cNvSpPr/>
          <p:nvPr/>
        </p:nvSpPr>
        <p:spPr>
          <a:xfrm rot="19433855">
            <a:off x="6765979" y="4176967"/>
            <a:ext cx="319075" cy="422757"/>
          </a:xfrm>
          <a:prstGeom prst="down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16"/>
          <p:cNvSpPr/>
          <p:nvPr/>
        </p:nvSpPr>
        <p:spPr>
          <a:xfrm rot="2090716">
            <a:off x="5180058" y="4188576"/>
            <a:ext cx="319075" cy="422757"/>
          </a:xfrm>
          <a:prstGeom prst="down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http://www.phrases.org.uk/images/my-cup-of-te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006" y="4493991"/>
            <a:ext cx="1362822" cy="10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medicalnewstoday.com/content/images/articles/270/270272/squares-of-dark-chocolat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682" y="1547500"/>
            <a:ext cx="1383577" cy="88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950246" y="552371"/>
            <a:ext cx="2060154" cy="450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4" descr="2D structure of caffei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08" y="636452"/>
            <a:ext cx="1747936" cy="143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838200" y="60328"/>
            <a:ext cx="10515600" cy="1325563"/>
          </a:xfrm>
        </p:spPr>
        <p:txBody>
          <a:bodyPr/>
          <a:lstStyle/>
          <a:p>
            <a:r>
              <a:rPr lang="en-GB" dirty="0"/>
              <a:t>Local screen based upon caffeine derivatives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862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223928" y="221340"/>
          <a:ext cx="5422039" cy="6619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Image" r:id="rId4" imgW="6199560" imgH="7567920" progId="Photoshop.Image.17">
                  <p:embed/>
                </p:oleObj>
              </mc:Choice>
              <mc:Fallback>
                <p:oleObj name="Image" r:id="rId4" imgW="6199560" imgH="7567920" progId="Photoshop.Image.17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23928" y="221340"/>
                        <a:ext cx="5422039" cy="6619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2" descr="http://2.bp.blogspot.com/-_6ZbXNBmDyM/UY5MVXJI09I/AAAAAAAAAH8/8PNLRMiIJkc/s1600/larvae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55" y="5064118"/>
            <a:ext cx="2367186" cy="7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7836664" y="122188"/>
            <a:ext cx="2731182" cy="34913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5" descr="Image result for caffeine metabolis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37" y="1630364"/>
            <a:ext cx="3151773" cy="26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9307"/>
            <a:ext cx="10515600" cy="1325563"/>
          </a:xfrm>
        </p:spPr>
        <p:txBody>
          <a:bodyPr/>
          <a:lstStyle/>
          <a:p>
            <a:r>
              <a:rPr lang="en-GB" dirty="0"/>
              <a:t>Caffeine derivatives</a:t>
            </a:r>
          </a:p>
        </p:txBody>
      </p:sp>
    </p:spTree>
    <p:extLst>
      <p:ext uri="{BB962C8B-B14F-4D97-AF65-F5344CB8AC3E}">
        <p14:creationId xmlns:p14="http://schemas.microsoft.com/office/powerpoint/2010/main" val="222698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23" y="1451160"/>
            <a:ext cx="4256285" cy="3484397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788102" y="1156697"/>
          <a:ext cx="4637528" cy="4161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Image" r:id="rId4" imgW="3526200" imgH="3163680" progId="Photoshop.Image.17">
                  <p:embed/>
                </p:oleObj>
              </mc:Choice>
              <mc:Fallback>
                <p:oleObj name="Image" r:id="rId4" imgW="3526200" imgH="3163680" progId="Photoshop.Image.17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88102" y="1156697"/>
                        <a:ext cx="4637528" cy="4161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869715" y="4948821"/>
            <a:ext cx="13016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Locomotion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0812" y="4948821"/>
            <a:ext cx="1206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Aggression</a:t>
            </a:r>
          </a:p>
        </p:txBody>
      </p:sp>
      <p:pic>
        <p:nvPicPr>
          <p:cNvPr id="7" name="Picture 36" descr="Image result for zebrafish larva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0304" y="5331418"/>
            <a:ext cx="3198525" cy="136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Skeletal formula of paraxanth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280" y="5144505"/>
            <a:ext cx="14287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60324"/>
            <a:ext cx="10515600" cy="1325563"/>
          </a:xfrm>
        </p:spPr>
        <p:txBody>
          <a:bodyPr/>
          <a:lstStyle/>
          <a:p>
            <a:r>
              <a:rPr lang="en-GB" dirty="0"/>
              <a:t>Paraxanthine also decreases adult aggression</a:t>
            </a:r>
          </a:p>
        </p:txBody>
      </p:sp>
    </p:spTree>
    <p:extLst>
      <p:ext uri="{BB962C8B-B14F-4D97-AF65-F5344CB8AC3E}">
        <p14:creationId xmlns:p14="http://schemas.microsoft.com/office/powerpoint/2010/main" val="376254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2618"/>
            <a:ext cx="10515600" cy="1325563"/>
          </a:xfrm>
        </p:spPr>
        <p:txBody>
          <a:bodyPr/>
          <a:lstStyle/>
          <a:p>
            <a:r>
              <a:rPr lang="en-GB" dirty="0"/>
              <a:t>Four topics: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191493"/>
            <a:ext cx="8850884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Hacking the brain</a:t>
            </a:r>
          </a:p>
          <a:p>
            <a:endParaRPr lang="en-GB" sz="2200" dirty="0"/>
          </a:p>
          <a:p>
            <a:r>
              <a:rPr lang="en-GB" sz="2200" dirty="0"/>
              <a:t>&gt; Techniques to manipulate brain function and measure the consequences</a:t>
            </a:r>
          </a:p>
          <a:p>
            <a:endParaRPr lang="en-GB" sz="2200" dirty="0"/>
          </a:p>
          <a:p>
            <a:r>
              <a:rPr lang="en-GB" sz="2200" b="1" dirty="0"/>
              <a:t>Neuroscience of social behaviour</a:t>
            </a:r>
          </a:p>
          <a:p>
            <a:endParaRPr lang="en-GB" sz="2200" dirty="0"/>
          </a:p>
          <a:p>
            <a:r>
              <a:rPr lang="en-GB" sz="2200" dirty="0"/>
              <a:t>&gt; Types of social behaviour; the social brain; effect of isolation on behaviour</a:t>
            </a:r>
          </a:p>
          <a:p>
            <a:endParaRPr lang="en-GB" sz="2200" dirty="0"/>
          </a:p>
          <a:p>
            <a:r>
              <a:rPr lang="en-GB" sz="2200" b="1" dirty="0"/>
              <a:t>From neural circuits to behaviour</a:t>
            </a:r>
          </a:p>
          <a:p>
            <a:endParaRPr lang="en-GB" sz="2200" dirty="0"/>
          </a:p>
          <a:p>
            <a:r>
              <a:rPr lang="en-GB" sz="2200" dirty="0"/>
              <a:t>&gt; How to identify and manipulate neural circuits; hunting as an example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200" dirty="0"/>
          </a:p>
          <a:p>
            <a:r>
              <a:rPr lang="en-GB" sz="2200" b="1" dirty="0"/>
              <a:t>Animal models of complex diseases</a:t>
            </a:r>
          </a:p>
          <a:p>
            <a:endParaRPr lang="en-GB" sz="2200" dirty="0"/>
          </a:p>
          <a:p>
            <a:r>
              <a:rPr lang="en-GB" sz="2200" dirty="0"/>
              <a:t>&gt; How can we model complex diseases such as psychiatric disorders in fish?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80" y="143743"/>
            <a:ext cx="2190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7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711638" y="6063532"/>
            <a:ext cx="2230088" cy="5728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6222" y="6381328"/>
            <a:ext cx="15642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Pohanka</a:t>
            </a:r>
            <a:r>
              <a:rPr lang="en-GB" dirty="0"/>
              <a:t>, 2015</a:t>
            </a:r>
          </a:p>
        </p:txBody>
      </p:sp>
      <p:pic>
        <p:nvPicPr>
          <p:cNvPr id="5" name="Picture 4" descr="http://coffee.coffeequant.com/statics/images/coffe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196752"/>
            <a:ext cx="2735108" cy="178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bfnn.co.uk/wp-content/uploads/2016/02/Tea-and-Biscui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1065878"/>
            <a:ext cx="3081129" cy="204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marijuanapackaging.com/media/catalog/product/cache/1/image/9df78eab33525d08d6e5fb8d27136e95/c/o/coca-cola-stash-can-12-oz-1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789040"/>
            <a:ext cx="2488922" cy="24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39616" y="3068960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Coffee 267.5 mg/l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4116" y="3212976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Tea 149.5 mg/l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11639" y="6165304"/>
            <a:ext cx="20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Coca Cola 55.5 mg/l</a:t>
            </a:r>
          </a:p>
        </p:txBody>
      </p:sp>
      <p:pic>
        <p:nvPicPr>
          <p:cNvPr id="11" name="Picture 2" descr="http://unsolvedmysteries.oregonstate.edu/files/unsolvedmysteries/images/KO-Adult_fish_pic_mo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970" y="5013177"/>
            <a:ext cx="2212505" cy="10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693256" y="4510862"/>
            <a:ext cx="269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Effective dose in adult fish:</a:t>
            </a:r>
          </a:p>
          <a:p>
            <a:r>
              <a:rPr lang="en-GB" dirty="0"/>
              <a:t>200 µM (= 38.8 mg/l)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8286"/>
            <a:ext cx="10515600" cy="1325563"/>
          </a:xfrm>
        </p:spPr>
        <p:txBody>
          <a:bodyPr/>
          <a:lstStyle/>
          <a:p>
            <a:r>
              <a:rPr lang="en-GB" dirty="0"/>
              <a:t>Caffeinated drinks</a:t>
            </a:r>
          </a:p>
        </p:txBody>
      </p:sp>
    </p:spTree>
    <p:extLst>
      <p:ext uri="{BB962C8B-B14F-4D97-AF65-F5344CB8AC3E}">
        <p14:creationId xmlns:p14="http://schemas.microsoft.com/office/powerpoint/2010/main" val="76685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911642" y="1069659"/>
          <a:ext cx="4485336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r:id="rId3" imgW="4876560" imgH="1721880" progId="">
                  <p:embed/>
                </p:oleObj>
              </mc:Choice>
              <mc:Fallback>
                <p:oleObj r:id="rId3" imgW="4876560" imgH="1721880" progId="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1642" y="1069659"/>
                        <a:ext cx="4485336" cy="158417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1584" y="2720733"/>
            <a:ext cx="367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Cherek</a:t>
            </a:r>
            <a:r>
              <a:rPr lang="en-GB" dirty="0"/>
              <a:t> et al., 1983: coffee decreases </a:t>
            </a:r>
          </a:p>
          <a:p>
            <a:pPr algn="ctr"/>
            <a:r>
              <a:rPr lang="en-GB" dirty="0"/>
              <a:t>punishment in an electric shock task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734201" y="3687351"/>
          <a:ext cx="4399376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5" imgW="3730680" imgH="1709640" progId="">
                  <p:embed/>
                </p:oleObj>
              </mc:Choice>
              <mc:Fallback>
                <p:oleObj r:id="rId5" imgW="3730680" imgH="17096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34201" y="3687351"/>
                        <a:ext cx="4399376" cy="201622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62315" y="5792506"/>
            <a:ext cx="494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Wilson et al., 2000: caffeine reduces rat aggression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780"/>
            <a:ext cx="10515600" cy="1325563"/>
          </a:xfrm>
        </p:spPr>
        <p:txBody>
          <a:bodyPr/>
          <a:lstStyle/>
          <a:p>
            <a:r>
              <a:rPr lang="en-GB" dirty="0"/>
              <a:t>Anti-aggression effects in other species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30B0DAC-52A6-08D9-210A-A85B1F8D5B40}"/>
                  </a:ext>
                </a:extLst>
              </p14:cNvPr>
              <p14:cNvContentPartPr/>
              <p14:nvPr/>
            </p14:nvContentPartPr>
            <p14:xfrm>
              <a:off x="10094503" y="706579"/>
              <a:ext cx="75960" cy="31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30B0DAC-52A6-08D9-210A-A85B1F8D5B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9023" y="691459"/>
                <a:ext cx="106200" cy="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979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18"/>
            <a:ext cx="10515600" cy="1325563"/>
          </a:xfrm>
        </p:spPr>
        <p:txBody>
          <a:bodyPr/>
          <a:lstStyle/>
          <a:p>
            <a:r>
              <a:rPr lang="en-GB" dirty="0"/>
              <a:t>Summary of module: four topics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5144" y="1191493"/>
            <a:ext cx="5522666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/>
              <a:t>Hacking the brain</a:t>
            </a:r>
          </a:p>
          <a:p>
            <a:r>
              <a:rPr lang="en-GB" sz="2200" dirty="0"/>
              <a:t>Self-guided study 	23.09.22</a:t>
            </a:r>
          </a:p>
          <a:p>
            <a:r>
              <a:rPr lang="en-GB" sz="2200" dirty="0"/>
              <a:t>Live session 		30.09.22 14:30 - 16:30</a:t>
            </a:r>
          </a:p>
          <a:p>
            <a:endParaRPr lang="en-GB" sz="2200" dirty="0"/>
          </a:p>
          <a:p>
            <a:r>
              <a:rPr lang="en-GB" sz="2200" b="1" dirty="0"/>
              <a:t>Animal models of complex diseases</a:t>
            </a:r>
          </a:p>
          <a:p>
            <a:r>
              <a:rPr lang="en-GB" sz="2200" dirty="0"/>
              <a:t>Self-guided study 	07.10.22</a:t>
            </a:r>
          </a:p>
          <a:p>
            <a:r>
              <a:rPr lang="en-GB" sz="2200" dirty="0"/>
              <a:t>Live session 		14.10.22 14:30 - 16:30</a:t>
            </a:r>
          </a:p>
          <a:p>
            <a:endParaRPr lang="en-GB" sz="2200" dirty="0"/>
          </a:p>
          <a:p>
            <a:r>
              <a:rPr lang="en-GB" sz="2200" b="1" dirty="0"/>
              <a:t>Neuroscience of social behaviour</a:t>
            </a:r>
          </a:p>
          <a:p>
            <a:r>
              <a:rPr lang="en-GB" sz="2200" dirty="0"/>
              <a:t>Self-guided study 	21.10.22</a:t>
            </a:r>
          </a:p>
          <a:p>
            <a:r>
              <a:rPr lang="en-GB" sz="2200" dirty="0"/>
              <a:t>Live session 		28.10.22 14:30 - 16:30</a:t>
            </a:r>
          </a:p>
          <a:p>
            <a:endParaRPr lang="en-GB" sz="2200" dirty="0"/>
          </a:p>
          <a:p>
            <a:r>
              <a:rPr lang="en-GB" sz="2200" b="1" dirty="0"/>
              <a:t>From neural circuits to behaviour</a:t>
            </a:r>
          </a:p>
          <a:p>
            <a:r>
              <a:rPr lang="en-GB" sz="2200" dirty="0"/>
              <a:t>Self-guided study 	04.11.22</a:t>
            </a:r>
          </a:p>
          <a:p>
            <a:r>
              <a:rPr lang="en-GB" sz="2200" dirty="0"/>
              <a:t>Live session 		11.11.22 14:30 - 16:30</a:t>
            </a:r>
          </a:p>
        </p:txBody>
      </p:sp>
    </p:spTree>
    <p:extLst>
      <p:ext uri="{BB962C8B-B14F-4D97-AF65-F5344CB8AC3E}">
        <p14:creationId xmlns:p14="http://schemas.microsoft.com/office/powerpoint/2010/main" val="2708032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85" y="2126924"/>
            <a:ext cx="7103715" cy="47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3382"/>
            <a:ext cx="10515600" cy="1325563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5701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60322"/>
            <a:ext cx="10515600" cy="1325563"/>
          </a:xfrm>
        </p:spPr>
        <p:txBody>
          <a:bodyPr/>
          <a:lstStyle/>
          <a:p>
            <a:r>
              <a:rPr lang="en-GB" dirty="0"/>
              <a:t>Structure of each topic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02" y="4692074"/>
            <a:ext cx="3089768" cy="205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709" y="1177156"/>
            <a:ext cx="10217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Each topic is split over two weeks, ~2h per week</a:t>
            </a:r>
          </a:p>
          <a:p>
            <a:endParaRPr lang="en-GB" sz="2400" dirty="0"/>
          </a:p>
          <a:p>
            <a:r>
              <a:rPr lang="en-GB" sz="2400" b="1" dirty="0"/>
              <a:t>Week 1</a:t>
            </a:r>
            <a:r>
              <a:rPr lang="en-GB" sz="2400" dirty="0"/>
              <a:t>: 	Self-guided study in own time</a:t>
            </a:r>
          </a:p>
          <a:p>
            <a:r>
              <a:rPr lang="en-GB" sz="2400" dirty="0"/>
              <a:t>		Listen to two short pre-recorded lectures, ~ 20 min each</a:t>
            </a:r>
          </a:p>
          <a:p>
            <a:r>
              <a:rPr lang="en-GB" sz="2400" dirty="0"/>
              <a:t>		Working in groups, prepare a short presentation of a pre-selected 		paper</a:t>
            </a:r>
          </a:p>
          <a:p>
            <a:endParaRPr lang="en-GB" sz="2400" b="1" dirty="0"/>
          </a:p>
          <a:p>
            <a:r>
              <a:rPr lang="en-GB" sz="2400" b="1" dirty="0"/>
              <a:t>Week 2</a:t>
            </a:r>
            <a:r>
              <a:rPr lang="en-GB" sz="2400" dirty="0"/>
              <a:t>: 	Two hour live sessions, 14:30 – 16:30 </a:t>
            </a:r>
          </a:p>
          <a:p>
            <a:r>
              <a:rPr lang="en-GB" sz="2400" dirty="0"/>
              <a:t>		First hour – live lecture (break)</a:t>
            </a:r>
          </a:p>
          <a:p>
            <a:r>
              <a:rPr lang="en-GB" sz="2400" dirty="0"/>
              <a:t>		Second hour – presentations in groups</a:t>
            </a:r>
          </a:p>
          <a:p>
            <a:endParaRPr lang="en-GB" sz="2400" dirty="0"/>
          </a:p>
          <a:p>
            <a:r>
              <a:rPr lang="en-GB" sz="2400" dirty="0"/>
              <a:t>Material will be presented via </a:t>
            </a:r>
            <a:r>
              <a:rPr lang="en-GB" sz="2400" b="1" dirty="0"/>
              <a:t>Teams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0680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07"/>
            <a:ext cx="10515600" cy="1325563"/>
          </a:xfrm>
        </p:spPr>
        <p:txBody>
          <a:bodyPr/>
          <a:lstStyle/>
          <a:p>
            <a:r>
              <a:rPr lang="en-GB" dirty="0"/>
              <a:t>Material will all be presented using Teams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89087" y="2480445"/>
            <a:ext cx="8610540" cy="3123428"/>
            <a:chOff x="1389087" y="3163614"/>
            <a:chExt cx="8610540" cy="31234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4827" y="3219564"/>
              <a:ext cx="7344800" cy="3067478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214648" y="3163614"/>
              <a:ext cx="788276" cy="5255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132082" y="3605051"/>
              <a:ext cx="1082566" cy="6936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389087" y="4123851"/>
              <a:ext cx="17764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Click on Files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8200" y="1226423"/>
            <a:ext cx="53580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Select “Files” from the top of the Teams page</a:t>
            </a:r>
          </a:p>
        </p:txBody>
      </p:sp>
    </p:spTree>
    <p:extLst>
      <p:ext uri="{BB962C8B-B14F-4D97-AF65-F5344CB8AC3E}">
        <p14:creationId xmlns:p14="http://schemas.microsoft.com/office/powerpoint/2010/main" val="1558306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895928" y="686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Each topic is contained in its own folder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4" y="1255456"/>
            <a:ext cx="8259328" cy="52299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156138" y="4298731"/>
            <a:ext cx="1082565" cy="189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039" y="3837066"/>
            <a:ext cx="175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Topic folders</a:t>
            </a:r>
          </a:p>
        </p:txBody>
      </p:sp>
    </p:spTree>
    <p:extLst>
      <p:ext uri="{BB962C8B-B14F-4D97-AF65-F5344CB8AC3E}">
        <p14:creationId xmlns:p14="http://schemas.microsoft.com/office/powerpoint/2010/main" val="67074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5928" y="58099"/>
            <a:ext cx="10515600" cy="1325563"/>
          </a:xfrm>
        </p:spPr>
        <p:txBody>
          <a:bodyPr/>
          <a:lstStyle/>
          <a:p>
            <a:r>
              <a:rPr lang="en-GB" dirty="0"/>
              <a:t>Each topic is contained in its own folder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928" y="1309975"/>
            <a:ext cx="1031333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The Teams site contains a folder with a copy of my slides, recorded lectures, background </a:t>
            </a:r>
          </a:p>
          <a:p>
            <a:r>
              <a:rPr lang="en-GB" sz="2200" dirty="0"/>
              <a:t>reading </a:t>
            </a:r>
            <a:r>
              <a:rPr lang="en-GB" sz="2200" dirty="0" err="1"/>
              <a:t>etc</a:t>
            </a:r>
            <a:endParaRPr lang="en-GB" sz="2200" dirty="0"/>
          </a:p>
          <a:p>
            <a:endParaRPr lang="en-GB" sz="2200" dirty="0"/>
          </a:p>
          <a:p>
            <a:r>
              <a:rPr lang="en-GB" sz="2200" dirty="0"/>
              <a:t>Each folder is used for the two weeks covered by a topic…</a:t>
            </a:r>
          </a:p>
          <a:p>
            <a:endParaRPr lang="en-GB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73" y="2849535"/>
            <a:ext cx="6497714" cy="384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3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5928" y="58099"/>
            <a:ext cx="10515600" cy="1325563"/>
          </a:xfrm>
        </p:spPr>
        <p:txBody>
          <a:bodyPr/>
          <a:lstStyle/>
          <a:p>
            <a:r>
              <a:rPr lang="en-GB" dirty="0"/>
              <a:t>Each topic is contained in its own folder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25" y="1383662"/>
            <a:ext cx="8213606" cy="486457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8719" y="3796889"/>
            <a:ext cx="2209982" cy="646331"/>
            <a:chOff x="28719" y="3796889"/>
            <a:chExt cx="2209982" cy="646331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418894" y="4151585"/>
              <a:ext cx="819807" cy="315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19" y="3796889"/>
              <a:ext cx="1780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My slides for you</a:t>
              </a:r>
            </a:p>
            <a:p>
              <a:r>
                <a:rPr lang="en-GB" dirty="0"/>
                <a:t>to download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7610" y="5445617"/>
            <a:ext cx="2073645" cy="646331"/>
            <a:chOff x="217610" y="5445617"/>
            <a:chExt cx="2073645" cy="646331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1366345" y="5517931"/>
              <a:ext cx="924910" cy="840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17610" y="5445617"/>
              <a:ext cx="20736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Papers for</a:t>
              </a:r>
            </a:p>
            <a:p>
              <a:r>
                <a:rPr lang="en-GB" dirty="0"/>
                <a:t>group presentations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984830" y="6369271"/>
            <a:ext cx="22223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Group 1 = paper 1 </a:t>
            </a:r>
            <a:r>
              <a:rPr lang="en-GB" dirty="0" err="1"/>
              <a:t>etc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243189" y="4443220"/>
            <a:ext cx="1995512" cy="923330"/>
            <a:chOff x="243189" y="4443220"/>
            <a:chExt cx="1995512" cy="92333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566041" y="4855779"/>
              <a:ext cx="672660" cy="1576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43189" y="4443220"/>
              <a:ext cx="14594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Link to watch</a:t>
              </a:r>
            </a:p>
            <a:p>
              <a:r>
                <a:rPr lang="en-GB" dirty="0"/>
                <a:t>pre-recorded </a:t>
              </a:r>
            </a:p>
            <a:p>
              <a:r>
                <a:rPr lang="en-GB" dirty="0"/>
                <a:t>lectures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24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857DA0DA1C24489FF313FCAF0D0E3A" ma:contentTypeVersion="4" ma:contentTypeDescription="Create a new document." ma:contentTypeScope="" ma:versionID="b0ce163328d52d7457eab762c8dbe5e0">
  <xsd:schema xmlns:xsd="http://www.w3.org/2001/XMLSchema" xmlns:xs="http://www.w3.org/2001/XMLSchema" xmlns:p="http://schemas.microsoft.com/office/2006/metadata/properties" xmlns:ns2="69e75fee-c96d-4655-a1cd-bad9abd33f2e" targetNamespace="http://schemas.microsoft.com/office/2006/metadata/properties" ma:root="true" ma:fieldsID="f11999c5ec6f6ae96bcc88984f5ee4ed" ns2:_="">
    <xsd:import namespace="69e75fee-c96d-4655-a1cd-bad9abd33f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75fee-c96d-4655-a1cd-bad9abd33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838BA9-7F3C-4EE7-B27B-3467D73D0A97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4B020BD9-B781-4BB5-887F-323AF7D936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5D09D2-B30D-4056-A454-0EDD2FEAFBB7}"/>
</file>

<file path=docProps/app.xml><?xml version="1.0" encoding="utf-8"?>
<Properties xmlns="http://schemas.openxmlformats.org/officeDocument/2006/extended-properties" xmlns:vt="http://schemas.openxmlformats.org/officeDocument/2006/docPropsVTypes">
  <TotalTime>3209</TotalTime>
  <Words>1358</Words>
  <Application>Microsoft Office PowerPoint</Application>
  <PresentationFormat>Widescreen</PresentationFormat>
  <Paragraphs>267</Paragraphs>
  <Slides>43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Introduction to Neuroscience Futures</vt:lpstr>
      <vt:lpstr>Dr Will Norton</vt:lpstr>
      <vt:lpstr>Neuroscience futures…</vt:lpstr>
      <vt:lpstr>Four topics: </vt:lpstr>
      <vt:lpstr>Structure of each topic</vt:lpstr>
      <vt:lpstr>Material will all be presented using Teams</vt:lpstr>
      <vt:lpstr>PowerPoint Presentation</vt:lpstr>
      <vt:lpstr>Each topic is contained in its own folder</vt:lpstr>
      <vt:lpstr>Each topic is contained in its own folder</vt:lpstr>
      <vt:lpstr>Topic folder also contain suggested reading</vt:lpstr>
      <vt:lpstr>Module assessment</vt:lpstr>
      <vt:lpstr>Marking scheme for presentations</vt:lpstr>
      <vt:lpstr>Presentation groups</vt:lpstr>
      <vt:lpstr>Zebrafish – a Hungarian model organism!</vt:lpstr>
      <vt:lpstr>Zebrafish (Danio rerio)</vt:lpstr>
      <vt:lpstr>PowerPoint Presentation</vt:lpstr>
      <vt:lpstr>PowerPoint Presentation</vt:lpstr>
      <vt:lpstr>PowerPoint Presentation</vt:lpstr>
      <vt:lpstr>Screening for novel aggression therapeutics</vt:lpstr>
      <vt:lpstr>Screening for novel aggression therapeutics</vt:lpstr>
      <vt:lpstr>“Arnie” the aggressionator: juvenile aggression </vt:lpstr>
      <vt:lpstr>Screen design </vt:lpstr>
      <vt:lpstr>Automatic quantification correlates with manual analysis </vt:lpstr>
      <vt:lpstr>Aggression is stable over time</vt:lpstr>
      <vt:lpstr>Changes to aggression following drug application </vt:lpstr>
      <vt:lpstr>Changes to aggression in fgfr1a mutant line </vt:lpstr>
      <vt:lpstr>Screened 110 drugs for ability to alter aggression / locomotion </vt:lpstr>
      <vt:lpstr>Results of first round of screen (example) </vt:lpstr>
      <vt:lpstr>Tested positive hits a second time using a larger number of fish </vt:lpstr>
      <vt:lpstr>Example of positive hit: caffeine</vt:lpstr>
      <vt:lpstr>Caffeine also reduces adult aggression</vt:lpstr>
      <vt:lpstr>Caffeine does not alter adult anxiety-like behaviour </vt:lpstr>
      <vt:lpstr>Caffeine alters impulsivity in the 5 choice serial reaction time task</vt:lpstr>
      <vt:lpstr>Neurobiology of caffeine </vt:lpstr>
      <vt:lpstr>Identified drugs structurally related to caffeine</vt:lpstr>
      <vt:lpstr>Multidimensional scaling: similarity of caffeine-group drugs </vt:lpstr>
      <vt:lpstr>Local screen based upon caffeine derivatives </vt:lpstr>
      <vt:lpstr>Caffeine derivatives</vt:lpstr>
      <vt:lpstr>Paraxanthine also decreases adult aggression</vt:lpstr>
      <vt:lpstr>Caffeinated drinks</vt:lpstr>
      <vt:lpstr>Anti-aggression effects in other species</vt:lpstr>
      <vt:lpstr>Summary of module: four topics</vt:lpstr>
      <vt:lpstr>Questions?</vt:lpstr>
    </vt:vector>
  </TitlesOfParts>
  <Company>University of Leicester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Norton, Will (Dr.)</dc:creator>
  <cp:lastModifiedBy>Batzorig Khuslen</cp:lastModifiedBy>
  <cp:revision>37</cp:revision>
  <dcterms:created xsi:type="dcterms:W3CDTF">2021-08-16T13:53:28Z</dcterms:created>
  <dcterms:modified xsi:type="dcterms:W3CDTF">2022-09-16T13:32:21Z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0x01010026857DA0DA1C24489FF313FCAF0D0E3A</vt:lpwstr>
  </property>
</Properties>
</file>